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77"/>
  </p:notesMasterIdLst>
  <p:sldIdLst>
    <p:sldId id="286" r:id="rId2"/>
    <p:sldId id="290" r:id="rId3"/>
    <p:sldId id="292" r:id="rId4"/>
    <p:sldId id="296" r:id="rId5"/>
    <p:sldId id="352" r:id="rId6"/>
    <p:sldId id="297" r:id="rId7"/>
    <p:sldId id="328" r:id="rId8"/>
    <p:sldId id="257" r:id="rId9"/>
    <p:sldId id="256" r:id="rId10"/>
    <p:sldId id="258" r:id="rId11"/>
    <p:sldId id="351" r:id="rId12"/>
    <p:sldId id="276" r:id="rId13"/>
    <p:sldId id="260" r:id="rId14"/>
    <p:sldId id="261" r:id="rId15"/>
    <p:sldId id="267" r:id="rId16"/>
    <p:sldId id="266" r:id="rId17"/>
    <p:sldId id="268" r:id="rId18"/>
    <p:sldId id="269" r:id="rId19"/>
    <p:sldId id="273" r:id="rId20"/>
    <p:sldId id="274" r:id="rId21"/>
    <p:sldId id="285" r:id="rId22"/>
    <p:sldId id="284" r:id="rId23"/>
    <p:sldId id="282" r:id="rId24"/>
    <p:sldId id="280" r:id="rId25"/>
    <p:sldId id="281" r:id="rId26"/>
    <p:sldId id="343" r:id="rId27"/>
    <p:sldId id="277" r:id="rId28"/>
    <p:sldId id="279" r:id="rId29"/>
    <p:sldId id="278" r:id="rId30"/>
    <p:sldId id="262" r:id="rId31"/>
    <p:sldId id="263" r:id="rId32"/>
    <p:sldId id="264" r:id="rId33"/>
    <p:sldId id="321" r:id="rId34"/>
    <p:sldId id="322" r:id="rId35"/>
    <p:sldId id="299" r:id="rId36"/>
    <p:sldId id="300" r:id="rId37"/>
    <p:sldId id="301" r:id="rId38"/>
    <p:sldId id="329" r:id="rId39"/>
    <p:sldId id="302" r:id="rId40"/>
    <p:sldId id="335" r:id="rId41"/>
    <p:sldId id="336" r:id="rId42"/>
    <p:sldId id="338" r:id="rId43"/>
    <p:sldId id="334" r:id="rId44"/>
    <p:sldId id="337" r:id="rId45"/>
    <p:sldId id="339" r:id="rId46"/>
    <p:sldId id="340" r:id="rId47"/>
    <p:sldId id="341" r:id="rId48"/>
    <p:sldId id="342" r:id="rId49"/>
    <p:sldId id="303" r:id="rId50"/>
    <p:sldId id="304" r:id="rId51"/>
    <p:sldId id="330" r:id="rId52"/>
    <p:sldId id="331" r:id="rId53"/>
    <p:sldId id="353" r:id="rId54"/>
    <p:sldId id="305" r:id="rId55"/>
    <p:sldId id="306" r:id="rId56"/>
    <p:sldId id="307" r:id="rId57"/>
    <p:sldId id="308" r:id="rId58"/>
    <p:sldId id="345" r:id="rId59"/>
    <p:sldId id="346" r:id="rId60"/>
    <p:sldId id="309" r:id="rId61"/>
    <p:sldId id="310" r:id="rId62"/>
    <p:sldId id="311" r:id="rId63"/>
    <p:sldId id="312" r:id="rId64"/>
    <p:sldId id="313" r:id="rId65"/>
    <p:sldId id="314" r:id="rId66"/>
    <p:sldId id="315" r:id="rId67"/>
    <p:sldId id="316" r:id="rId68"/>
    <p:sldId id="317" r:id="rId69"/>
    <p:sldId id="326" r:id="rId70"/>
    <p:sldId id="318" r:id="rId71"/>
    <p:sldId id="319" r:id="rId72"/>
    <p:sldId id="320" r:id="rId73"/>
    <p:sldId id="327" r:id="rId74"/>
    <p:sldId id="350" r:id="rId75"/>
    <p:sldId id="332"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93899" autoAdjust="0"/>
  </p:normalViewPr>
  <p:slideViewPr>
    <p:cSldViewPr snapToGrid="0">
      <p:cViewPr varScale="1">
        <p:scale>
          <a:sx n="109" d="100"/>
          <a:sy n="109" d="100"/>
        </p:scale>
        <p:origin x="516" y="96"/>
      </p:cViewPr>
      <p:guideLst>
        <p:guide orient="horz" pos="2160"/>
        <p:guide pos="3840"/>
      </p:guideLst>
    </p:cSldViewPr>
  </p:slideViewPr>
  <p:outlineViewPr>
    <p:cViewPr>
      <p:scale>
        <a:sx n="33" d="100"/>
        <a:sy n="33" d="100"/>
      </p:scale>
      <p:origin x="0" y="-26196"/>
    </p:cViewPr>
  </p:outlineViewPr>
  <p:notesTextViewPr>
    <p:cViewPr>
      <p:scale>
        <a:sx n="1" d="1"/>
        <a:sy n="1" d="1"/>
      </p:scale>
      <p:origin x="0" y="0"/>
    </p:cViewPr>
  </p:notesTextViewPr>
  <p:sorterViewPr>
    <p:cViewPr>
      <p:scale>
        <a:sx n="100" d="100"/>
        <a:sy n="100" d="100"/>
      </p:scale>
      <p:origin x="0" y="-213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84AFD0-7E42-47CB-AD27-1E6B4C41183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5A6B200-3CBB-40FE-9B68-E422F38C8704}">
      <dgm:prSet/>
      <dgm:spPr/>
      <dgm:t>
        <a:bodyPr/>
        <a:lstStyle/>
        <a:p>
          <a:r>
            <a:rPr lang="en-US"/>
            <a:t>Workforce Shortage</a:t>
          </a:r>
        </a:p>
      </dgm:t>
    </dgm:pt>
    <dgm:pt modelId="{8B6B0068-ADBF-49EA-8ABC-111A788B5917}" type="parTrans" cxnId="{0666BE6A-B832-4BBD-AC0F-8B99B29519B2}">
      <dgm:prSet/>
      <dgm:spPr/>
      <dgm:t>
        <a:bodyPr/>
        <a:lstStyle/>
        <a:p>
          <a:endParaRPr lang="en-US"/>
        </a:p>
      </dgm:t>
    </dgm:pt>
    <dgm:pt modelId="{7E137776-F491-43BE-A512-8D3DB3059314}" type="sibTrans" cxnId="{0666BE6A-B832-4BBD-AC0F-8B99B29519B2}">
      <dgm:prSet/>
      <dgm:spPr/>
      <dgm:t>
        <a:bodyPr/>
        <a:lstStyle/>
        <a:p>
          <a:endParaRPr lang="en-US"/>
        </a:p>
      </dgm:t>
    </dgm:pt>
    <dgm:pt modelId="{52BDC352-D272-497F-B0E2-46D2DA3463A0}">
      <dgm:prSet/>
      <dgm:spPr/>
      <dgm:t>
        <a:bodyPr/>
        <a:lstStyle/>
        <a:p>
          <a:r>
            <a:rPr lang="en-US"/>
            <a:t>Licensure</a:t>
          </a:r>
        </a:p>
      </dgm:t>
    </dgm:pt>
    <dgm:pt modelId="{5EB149B8-833E-4295-85B9-893FA437F0EF}" type="parTrans" cxnId="{B0655DBF-1EC6-490F-835A-9B581E43F222}">
      <dgm:prSet/>
      <dgm:spPr/>
      <dgm:t>
        <a:bodyPr/>
        <a:lstStyle/>
        <a:p>
          <a:endParaRPr lang="en-US"/>
        </a:p>
      </dgm:t>
    </dgm:pt>
    <dgm:pt modelId="{58C3148F-C3C3-45BB-A8D4-7D86859012DB}" type="sibTrans" cxnId="{B0655DBF-1EC6-490F-835A-9B581E43F222}">
      <dgm:prSet/>
      <dgm:spPr/>
      <dgm:t>
        <a:bodyPr/>
        <a:lstStyle/>
        <a:p>
          <a:endParaRPr lang="en-US"/>
        </a:p>
      </dgm:t>
    </dgm:pt>
    <dgm:pt modelId="{4803BDE2-D01A-4893-9B6A-FE7450DC3C96}">
      <dgm:prSet/>
      <dgm:spPr/>
      <dgm:t>
        <a:bodyPr/>
        <a:lstStyle/>
        <a:p>
          <a:r>
            <a:rPr lang="en-US"/>
            <a:t>Continuing Education</a:t>
          </a:r>
        </a:p>
      </dgm:t>
    </dgm:pt>
    <dgm:pt modelId="{91655108-C2CD-4C60-A874-C8E762DB62B6}" type="parTrans" cxnId="{33B7271B-6EF5-4C30-B224-035AEE1BE800}">
      <dgm:prSet/>
      <dgm:spPr/>
      <dgm:t>
        <a:bodyPr/>
        <a:lstStyle/>
        <a:p>
          <a:endParaRPr lang="en-US"/>
        </a:p>
      </dgm:t>
    </dgm:pt>
    <dgm:pt modelId="{4892DC55-798E-4EE2-8084-A73B16202AE0}" type="sibTrans" cxnId="{33B7271B-6EF5-4C30-B224-035AEE1BE800}">
      <dgm:prSet/>
      <dgm:spPr/>
      <dgm:t>
        <a:bodyPr/>
        <a:lstStyle/>
        <a:p>
          <a:endParaRPr lang="en-US"/>
        </a:p>
      </dgm:t>
    </dgm:pt>
    <dgm:pt modelId="{B8AC3FD5-A238-4BC2-9285-C22BA99E9443}">
      <dgm:prSet/>
      <dgm:spPr/>
      <dgm:t>
        <a:bodyPr/>
        <a:lstStyle/>
        <a:p>
          <a:r>
            <a:rPr lang="en-US"/>
            <a:t>Board of Certification</a:t>
          </a:r>
        </a:p>
      </dgm:t>
    </dgm:pt>
    <dgm:pt modelId="{D4B5BDE5-7A27-456C-8F86-B966634A0F54}" type="parTrans" cxnId="{6B4EE7F3-E4A4-4D0A-B9FB-C2112309B29F}">
      <dgm:prSet/>
      <dgm:spPr/>
      <dgm:t>
        <a:bodyPr/>
        <a:lstStyle/>
        <a:p>
          <a:endParaRPr lang="en-US"/>
        </a:p>
      </dgm:t>
    </dgm:pt>
    <dgm:pt modelId="{D72D4B38-5CCE-4817-99FA-2C90F523D40E}" type="sibTrans" cxnId="{6B4EE7F3-E4A4-4D0A-B9FB-C2112309B29F}">
      <dgm:prSet/>
      <dgm:spPr/>
      <dgm:t>
        <a:bodyPr/>
        <a:lstStyle/>
        <a:p>
          <a:endParaRPr lang="en-US"/>
        </a:p>
      </dgm:t>
    </dgm:pt>
    <dgm:pt modelId="{28E0B8A6-5723-4509-A596-061B88C3C0EE}">
      <dgm:prSet/>
      <dgm:spPr/>
      <dgm:t>
        <a:bodyPr/>
        <a:lstStyle/>
        <a:p>
          <a:r>
            <a:rPr lang="en-US"/>
            <a:t>Graduate Programs</a:t>
          </a:r>
        </a:p>
      </dgm:t>
    </dgm:pt>
    <dgm:pt modelId="{A174160A-F34F-47EC-B273-432C5D6CEB47}" type="parTrans" cxnId="{A97E43D3-93F6-4E05-92F9-C359D4302526}">
      <dgm:prSet/>
      <dgm:spPr/>
      <dgm:t>
        <a:bodyPr/>
        <a:lstStyle/>
        <a:p>
          <a:endParaRPr lang="en-US"/>
        </a:p>
      </dgm:t>
    </dgm:pt>
    <dgm:pt modelId="{FCA44FD7-9D72-403B-BAA1-946FC2CEDF95}" type="sibTrans" cxnId="{A97E43D3-93F6-4E05-92F9-C359D4302526}">
      <dgm:prSet/>
      <dgm:spPr/>
      <dgm:t>
        <a:bodyPr/>
        <a:lstStyle/>
        <a:p>
          <a:endParaRPr lang="en-US"/>
        </a:p>
      </dgm:t>
    </dgm:pt>
    <dgm:pt modelId="{1A566A85-0421-49B9-B98D-0D4ECF765C3A}">
      <dgm:prSet/>
      <dgm:spPr/>
      <dgm:t>
        <a:bodyPr/>
        <a:lstStyle/>
        <a:p>
          <a:r>
            <a:rPr lang="en-US"/>
            <a:t>Lab Week Activities</a:t>
          </a:r>
        </a:p>
      </dgm:t>
    </dgm:pt>
    <dgm:pt modelId="{743FC503-411A-4229-B952-241056B3BAA7}" type="parTrans" cxnId="{2D5D0191-3EA2-4BE1-89E5-CCC147C8A266}">
      <dgm:prSet/>
      <dgm:spPr/>
      <dgm:t>
        <a:bodyPr/>
        <a:lstStyle/>
        <a:p>
          <a:endParaRPr lang="en-US"/>
        </a:p>
      </dgm:t>
    </dgm:pt>
    <dgm:pt modelId="{A2E76CAF-3242-457B-8376-D23542F7F95E}" type="sibTrans" cxnId="{2D5D0191-3EA2-4BE1-89E5-CCC147C8A266}">
      <dgm:prSet/>
      <dgm:spPr/>
      <dgm:t>
        <a:bodyPr/>
        <a:lstStyle/>
        <a:p>
          <a:endParaRPr lang="en-US"/>
        </a:p>
      </dgm:t>
    </dgm:pt>
    <dgm:pt modelId="{B27B01EA-8035-4BE6-873D-471025DC04B4}">
      <dgm:prSet/>
      <dgm:spPr/>
      <dgm:t>
        <a:bodyPr/>
        <a:lstStyle/>
        <a:p>
          <a:r>
            <a:rPr lang="en-US"/>
            <a:t>Mentorship</a:t>
          </a:r>
        </a:p>
      </dgm:t>
    </dgm:pt>
    <dgm:pt modelId="{C6D94058-DC58-491C-893E-F59CDF204680}" type="parTrans" cxnId="{56096A24-E9D0-47B1-9C2A-1E71900AE963}">
      <dgm:prSet/>
      <dgm:spPr/>
      <dgm:t>
        <a:bodyPr/>
        <a:lstStyle/>
        <a:p>
          <a:endParaRPr lang="en-US"/>
        </a:p>
      </dgm:t>
    </dgm:pt>
    <dgm:pt modelId="{0F56FFCC-3AF2-4044-A4E8-47249BA32439}" type="sibTrans" cxnId="{56096A24-E9D0-47B1-9C2A-1E71900AE963}">
      <dgm:prSet/>
      <dgm:spPr/>
      <dgm:t>
        <a:bodyPr/>
        <a:lstStyle/>
        <a:p>
          <a:endParaRPr lang="en-US"/>
        </a:p>
      </dgm:t>
    </dgm:pt>
    <dgm:pt modelId="{E2FE3118-12A7-4557-AB68-D5BBFE77BF08}">
      <dgm:prSet/>
      <dgm:spPr/>
      <dgm:t>
        <a:bodyPr/>
        <a:lstStyle/>
        <a:p>
          <a:r>
            <a:rPr lang="en-US"/>
            <a:t>Emerging Technologies</a:t>
          </a:r>
        </a:p>
      </dgm:t>
    </dgm:pt>
    <dgm:pt modelId="{BC1F4086-7A44-495C-BDAD-6D4F502388E8}" type="parTrans" cxnId="{627B3D9B-3B71-4C6C-8E30-6ADE38043188}">
      <dgm:prSet/>
      <dgm:spPr/>
      <dgm:t>
        <a:bodyPr/>
        <a:lstStyle/>
        <a:p>
          <a:endParaRPr lang="en-US"/>
        </a:p>
      </dgm:t>
    </dgm:pt>
    <dgm:pt modelId="{84BC2009-AD44-4E1E-BE5C-C183C36FC629}" type="sibTrans" cxnId="{627B3D9B-3B71-4C6C-8E30-6ADE38043188}">
      <dgm:prSet/>
      <dgm:spPr/>
      <dgm:t>
        <a:bodyPr/>
        <a:lstStyle/>
        <a:p>
          <a:endParaRPr lang="en-US"/>
        </a:p>
      </dgm:t>
    </dgm:pt>
    <dgm:pt modelId="{561BF9F3-BC0D-4BF6-8987-2E0604F75E13}">
      <dgm:prSet/>
      <dgm:spPr/>
      <dgm:t>
        <a:bodyPr/>
        <a:lstStyle/>
        <a:p>
          <a:r>
            <a:rPr lang="en-US"/>
            <a:t>Infection Prevention</a:t>
          </a:r>
        </a:p>
      </dgm:t>
    </dgm:pt>
    <dgm:pt modelId="{D681485E-28F7-42D3-A2BC-7CB7CFB0A01B}" type="parTrans" cxnId="{46DBCBA8-B615-4C65-8E62-611247950838}">
      <dgm:prSet/>
      <dgm:spPr/>
      <dgm:t>
        <a:bodyPr/>
        <a:lstStyle/>
        <a:p>
          <a:endParaRPr lang="en-US"/>
        </a:p>
      </dgm:t>
    </dgm:pt>
    <dgm:pt modelId="{A1A3232E-2771-4790-B21F-18353043B12B}" type="sibTrans" cxnId="{46DBCBA8-B615-4C65-8E62-611247950838}">
      <dgm:prSet/>
      <dgm:spPr/>
      <dgm:t>
        <a:bodyPr/>
        <a:lstStyle/>
        <a:p>
          <a:endParaRPr lang="en-US"/>
        </a:p>
      </dgm:t>
    </dgm:pt>
    <dgm:pt modelId="{A68B0FF4-DF7B-4149-970C-9771B35A5ACB}">
      <dgm:prSet/>
      <dgm:spPr/>
      <dgm:t>
        <a:bodyPr/>
        <a:lstStyle/>
        <a:p>
          <a:r>
            <a:rPr lang="en-US"/>
            <a:t>Laboratory Management</a:t>
          </a:r>
        </a:p>
      </dgm:t>
    </dgm:pt>
    <dgm:pt modelId="{7B6BEF3B-60FD-4950-891C-E1DE3EF9C1DB}" type="parTrans" cxnId="{C44EC5AA-AA7A-473B-BD1F-BD3ADB6FD5AD}">
      <dgm:prSet/>
      <dgm:spPr/>
      <dgm:t>
        <a:bodyPr/>
        <a:lstStyle/>
        <a:p>
          <a:endParaRPr lang="en-US"/>
        </a:p>
      </dgm:t>
    </dgm:pt>
    <dgm:pt modelId="{8BCD9DDC-7F2D-4676-8666-1ADECEEA5DD8}" type="sibTrans" cxnId="{C44EC5AA-AA7A-473B-BD1F-BD3ADB6FD5AD}">
      <dgm:prSet/>
      <dgm:spPr/>
      <dgm:t>
        <a:bodyPr/>
        <a:lstStyle/>
        <a:p>
          <a:endParaRPr lang="en-US"/>
        </a:p>
      </dgm:t>
    </dgm:pt>
    <dgm:pt modelId="{9E329213-BA75-42A1-9B13-4BEB905268DB}">
      <dgm:prSet/>
      <dgm:spPr/>
      <dgm:t>
        <a:bodyPr/>
        <a:lstStyle/>
        <a:p>
          <a:r>
            <a:rPr lang="en-US"/>
            <a:t>Regulatory Affairs</a:t>
          </a:r>
        </a:p>
      </dgm:t>
    </dgm:pt>
    <dgm:pt modelId="{6FBC11E0-61B7-414E-8B43-C7AC0251E603}" type="parTrans" cxnId="{34A33458-3FC6-493D-B7AC-F79D4E9B881D}">
      <dgm:prSet/>
      <dgm:spPr/>
      <dgm:t>
        <a:bodyPr/>
        <a:lstStyle/>
        <a:p>
          <a:endParaRPr lang="en-US"/>
        </a:p>
      </dgm:t>
    </dgm:pt>
    <dgm:pt modelId="{9AD89AD2-83E2-4761-896E-31D96D847456}" type="sibTrans" cxnId="{34A33458-3FC6-493D-B7AC-F79D4E9B881D}">
      <dgm:prSet/>
      <dgm:spPr/>
      <dgm:t>
        <a:bodyPr/>
        <a:lstStyle/>
        <a:p>
          <a:endParaRPr lang="en-US"/>
        </a:p>
      </dgm:t>
    </dgm:pt>
    <dgm:pt modelId="{5DDF0579-1C83-4DBA-8CBA-7480B122670D}" type="pres">
      <dgm:prSet presAssocID="{F584AFD0-7E42-47CB-AD27-1E6B4C41183B}" presName="diagram" presStyleCnt="0">
        <dgm:presLayoutVars>
          <dgm:dir/>
          <dgm:resizeHandles val="exact"/>
        </dgm:presLayoutVars>
      </dgm:prSet>
      <dgm:spPr/>
      <dgm:t>
        <a:bodyPr/>
        <a:lstStyle/>
        <a:p>
          <a:endParaRPr lang="en-US"/>
        </a:p>
      </dgm:t>
    </dgm:pt>
    <dgm:pt modelId="{5EC834BD-ADE5-42ED-BDB9-EBED8691A655}" type="pres">
      <dgm:prSet presAssocID="{E5A6B200-3CBB-40FE-9B68-E422F38C8704}" presName="node" presStyleLbl="node1" presStyleIdx="0" presStyleCnt="11">
        <dgm:presLayoutVars>
          <dgm:bulletEnabled val="1"/>
        </dgm:presLayoutVars>
      </dgm:prSet>
      <dgm:spPr/>
      <dgm:t>
        <a:bodyPr/>
        <a:lstStyle/>
        <a:p>
          <a:endParaRPr lang="en-US"/>
        </a:p>
      </dgm:t>
    </dgm:pt>
    <dgm:pt modelId="{F69B1555-E02B-4984-A771-630B4629941E}" type="pres">
      <dgm:prSet presAssocID="{7E137776-F491-43BE-A512-8D3DB3059314}" presName="sibTrans" presStyleCnt="0"/>
      <dgm:spPr/>
    </dgm:pt>
    <dgm:pt modelId="{535294A2-4B64-4382-B1F1-4E4C01929EF2}" type="pres">
      <dgm:prSet presAssocID="{52BDC352-D272-497F-B0E2-46D2DA3463A0}" presName="node" presStyleLbl="node1" presStyleIdx="1" presStyleCnt="11">
        <dgm:presLayoutVars>
          <dgm:bulletEnabled val="1"/>
        </dgm:presLayoutVars>
      </dgm:prSet>
      <dgm:spPr/>
      <dgm:t>
        <a:bodyPr/>
        <a:lstStyle/>
        <a:p>
          <a:endParaRPr lang="en-US"/>
        </a:p>
      </dgm:t>
    </dgm:pt>
    <dgm:pt modelId="{67C9B6A2-1525-449B-A288-9B03D25D2B71}" type="pres">
      <dgm:prSet presAssocID="{58C3148F-C3C3-45BB-A8D4-7D86859012DB}" presName="sibTrans" presStyleCnt="0"/>
      <dgm:spPr/>
    </dgm:pt>
    <dgm:pt modelId="{16865083-99A5-46E2-9857-9F56C02E5FF7}" type="pres">
      <dgm:prSet presAssocID="{4803BDE2-D01A-4893-9B6A-FE7450DC3C96}" presName="node" presStyleLbl="node1" presStyleIdx="2" presStyleCnt="11">
        <dgm:presLayoutVars>
          <dgm:bulletEnabled val="1"/>
        </dgm:presLayoutVars>
      </dgm:prSet>
      <dgm:spPr/>
      <dgm:t>
        <a:bodyPr/>
        <a:lstStyle/>
        <a:p>
          <a:endParaRPr lang="en-US"/>
        </a:p>
      </dgm:t>
    </dgm:pt>
    <dgm:pt modelId="{3CD16332-99AA-4E5C-9104-4777F8EDCA9F}" type="pres">
      <dgm:prSet presAssocID="{4892DC55-798E-4EE2-8084-A73B16202AE0}" presName="sibTrans" presStyleCnt="0"/>
      <dgm:spPr/>
    </dgm:pt>
    <dgm:pt modelId="{CB219339-2BF9-41DD-AD21-994B51FB6234}" type="pres">
      <dgm:prSet presAssocID="{B8AC3FD5-A238-4BC2-9285-C22BA99E9443}" presName="node" presStyleLbl="node1" presStyleIdx="3" presStyleCnt="11">
        <dgm:presLayoutVars>
          <dgm:bulletEnabled val="1"/>
        </dgm:presLayoutVars>
      </dgm:prSet>
      <dgm:spPr/>
      <dgm:t>
        <a:bodyPr/>
        <a:lstStyle/>
        <a:p>
          <a:endParaRPr lang="en-US"/>
        </a:p>
      </dgm:t>
    </dgm:pt>
    <dgm:pt modelId="{38E2E59E-6141-46F8-87C8-2A1A00E4C8A8}" type="pres">
      <dgm:prSet presAssocID="{D72D4B38-5CCE-4817-99FA-2C90F523D40E}" presName="sibTrans" presStyleCnt="0"/>
      <dgm:spPr/>
    </dgm:pt>
    <dgm:pt modelId="{5769E285-1E9C-4987-88B6-A30E364974E3}" type="pres">
      <dgm:prSet presAssocID="{28E0B8A6-5723-4509-A596-061B88C3C0EE}" presName="node" presStyleLbl="node1" presStyleIdx="4" presStyleCnt="11">
        <dgm:presLayoutVars>
          <dgm:bulletEnabled val="1"/>
        </dgm:presLayoutVars>
      </dgm:prSet>
      <dgm:spPr/>
      <dgm:t>
        <a:bodyPr/>
        <a:lstStyle/>
        <a:p>
          <a:endParaRPr lang="en-US"/>
        </a:p>
      </dgm:t>
    </dgm:pt>
    <dgm:pt modelId="{31658910-4022-4BC0-9133-3B8C35CF7451}" type="pres">
      <dgm:prSet presAssocID="{FCA44FD7-9D72-403B-BAA1-946FC2CEDF95}" presName="sibTrans" presStyleCnt="0"/>
      <dgm:spPr/>
    </dgm:pt>
    <dgm:pt modelId="{7151805A-A334-4829-8F5B-08A9C8949E8F}" type="pres">
      <dgm:prSet presAssocID="{1A566A85-0421-49B9-B98D-0D4ECF765C3A}" presName="node" presStyleLbl="node1" presStyleIdx="5" presStyleCnt="11">
        <dgm:presLayoutVars>
          <dgm:bulletEnabled val="1"/>
        </dgm:presLayoutVars>
      </dgm:prSet>
      <dgm:spPr/>
      <dgm:t>
        <a:bodyPr/>
        <a:lstStyle/>
        <a:p>
          <a:endParaRPr lang="en-US"/>
        </a:p>
      </dgm:t>
    </dgm:pt>
    <dgm:pt modelId="{3DA8E164-689F-4DBC-BAFF-34846856D9C0}" type="pres">
      <dgm:prSet presAssocID="{A2E76CAF-3242-457B-8376-D23542F7F95E}" presName="sibTrans" presStyleCnt="0"/>
      <dgm:spPr/>
    </dgm:pt>
    <dgm:pt modelId="{DE702DF1-CF48-4C5D-A666-2C8602E0B2C2}" type="pres">
      <dgm:prSet presAssocID="{B27B01EA-8035-4BE6-873D-471025DC04B4}" presName="node" presStyleLbl="node1" presStyleIdx="6" presStyleCnt="11">
        <dgm:presLayoutVars>
          <dgm:bulletEnabled val="1"/>
        </dgm:presLayoutVars>
      </dgm:prSet>
      <dgm:spPr/>
      <dgm:t>
        <a:bodyPr/>
        <a:lstStyle/>
        <a:p>
          <a:endParaRPr lang="en-US"/>
        </a:p>
      </dgm:t>
    </dgm:pt>
    <dgm:pt modelId="{F2066E1A-1DC4-432B-B658-438D7A6083F3}" type="pres">
      <dgm:prSet presAssocID="{0F56FFCC-3AF2-4044-A4E8-47249BA32439}" presName="sibTrans" presStyleCnt="0"/>
      <dgm:spPr/>
    </dgm:pt>
    <dgm:pt modelId="{9523EC8C-A20E-47FC-9F83-12C0FB5894AA}" type="pres">
      <dgm:prSet presAssocID="{E2FE3118-12A7-4557-AB68-D5BBFE77BF08}" presName="node" presStyleLbl="node1" presStyleIdx="7" presStyleCnt="11">
        <dgm:presLayoutVars>
          <dgm:bulletEnabled val="1"/>
        </dgm:presLayoutVars>
      </dgm:prSet>
      <dgm:spPr/>
      <dgm:t>
        <a:bodyPr/>
        <a:lstStyle/>
        <a:p>
          <a:endParaRPr lang="en-US"/>
        </a:p>
      </dgm:t>
    </dgm:pt>
    <dgm:pt modelId="{2EB019A7-71AF-46F6-805F-F79B9F228282}" type="pres">
      <dgm:prSet presAssocID="{84BC2009-AD44-4E1E-BE5C-C183C36FC629}" presName="sibTrans" presStyleCnt="0"/>
      <dgm:spPr/>
    </dgm:pt>
    <dgm:pt modelId="{FFD2DFA1-370E-4F48-9C55-40D075F87E5C}" type="pres">
      <dgm:prSet presAssocID="{561BF9F3-BC0D-4BF6-8987-2E0604F75E13}" presName="node" presStyleLbl="node1" presStyleIdx="8" presStyleCnt="11">
        <dgm:presLayoutVars>
          <dgm:bulletEnabled val="1"/>
        </dgm:presLayoutVars>
      </dgm:prSet>
      <dgm:spPr/>
      <dgm:t>
        <a:bodyPr/>
        <a:lstStyle/>
        <a:p>
          <a:endParaRPr lang="en-US"/>
        </a:p>
      </dgm:t>
    </dgm:pt>
    <dgm:pt modelId="{2C4FE817-159D-4367-8AB9-778DD7609D58}" type="pres">
      <dgm:prSet presAssocID="{A1A3232E-2771-4790-B21F-18353043B12B}" presName="sibTrans" presStyleCnt="0"/>
      <dgm:spPr/>
    </dgm:pt>
    <dgm:pt modelId="{C9063B52-1A7E-4F2C-B49A-A44ADE1614DE}" type="pres">
      <dgm:prSet presAssocID="{A68B0FF4-DF7B-4149-970C-9771B35A5ACB}" presName="node" presStyleLbl="node1" presStyleIdx="9" presStyleCnt="11">
        <dgm:presLayoutVars>
          <dgm:bulletEnabled val="1"/>
        </dgm:presLayoutVars>
      </dgm:prSet>
      <dgm:spPr/>
      <dgm:t>
        <a:bodyPr/>
        <a:lstStyle/>
        <a:p>
          <a:endParaRPr lang="en-US"/>
        </a:p>
      </dgm:t>
    </dgm:pt>
    <dgm:pt modelId="{CE4B0709-6327-4979-BF81-299AB30FFAB5}" type="pres">
      <dgm:prSet presAssocID="{8BCD9DDC-7F2D-4676-8666-1ADECEEA5DD8}" presName="sibTrans" presStyleCnt="0"/>
      <dgm:spPr/>
    </dgm:pt>
    <dgm:pt modelId="{1592744B-D048-4221-81FA-2D7BA106DE3C}" type="pres">
      <dgm:prSet presAssocID="{9E329213-BA75-42A1-9B13-4BEB905268DB}" presName="node" presStyleLbl="node1" presStyleIdx="10" presStyleCnt="11">
        <dgm:presLayoutVars>
          <dgm:bulletEnabled val="1"/>
        </dgm:presLayoutVars>
      </dgm:prSet>
      <dgm:spPr/>
      <dgm:t>
        <a:bodyPr/>
        <a:lstStyle/>
        <a:p>
          <a:endParaRPr lang="en-US"/>
        </a:p>
      </dgm:t>
    </dgm:pt>
  </dgm:ptLst>
  <dgm:cxnLst>
    <dgm:cxn modelId="{0666BE6A-B832-4BBD-AC0F-8B99B29519B2}" srcId="{F584AFD0-7E42-47CB-AD27-1E6B4C41183B}" destId="{E5A6B200-3CBB-40FE-9B68-E422F38C8704}" srcOrd="0" destOrd="0" parTransId="{8B6B0068-ADBF-49EA-8ABC-111A788B5917}" sibTransId="{7E137776-F491-43BE-A512-8D3DB3059314}"/>
    <dgm:cxn modelId="{15A32ED5-74A3-46D4-8E88-8822C2427B82}" type="presOf" srcId="{9E329213-BA75-42A1-9B13-4BEB905268DB}" destId="{1592744B-D048-4221-81FA-2D7BA106DE3C}" srcOrd="0" destOrd="0" presId="urn:microsoft.com/office/officeart/2005/8/layout/default"/>
    <dgm:cxn modelId="{A97E43D3-93F6-4E05-92F9-C359D4302526}" srcId="{F584AFD0-7E42-47CB-AD27-1E6B4C41183B}" destId="{28E0B8A6-5723-4509-A596-061B88C3C0EE}" srcOrd="4" destOrd="0" parTransId="{A174160A-F34F-47EC-B273-432C5D6CEB47}" sibTransId="{FCA44FD7-9D72-403B-BAA1-946FC2CEDF95}"/>
    <dgm:cxn modelId="{34A33458-3FC6-493D-B7AC-F79D4E9B881D}" srcId="{F584AFD0-7E42-47CB-AD27-1E6B4C41183B}" destId="{9E329213-BA75-42A1-9B13-4BEB905268DB}" srcOrd="10" destOrd="0" parTransId="{6FBC11E0-61B7-414E-8B43-C7AC0251E603}" sibTransId="{9AD89AD2-83E2-4761-896E-31D96D847456}"/>
    <dgm:cxn modelId="{949F91F1-0028-4439-98BC-FCE180B13AEC}" type="presOf" srcId="{52BDC352-D272-497F-B0E2-46D2DA3463A0}" destId="{535294A2-4B64-4382-B1F1-4E4C01929EF2}" srcOrd="0" destOrd="0" presId="urn:microsoft.com/office/officeart/2005/8/layout/default"/>
    <dgm:cxn modelId="{E5118D4A-6C9C-48FA-9A48-EB477D0A378D}" type="presOf" srcId="{B8AC3FD5-A238-4BC2-9285-C22BA99E9443}" destId="{CB219339-2BF9-41DD-AD21-994B51FB6234}" srcOrd="0" destOrd="0" presId="urn:microsoft.com/office/officeart/2005/8/layout/default"/>
    <dgm:cxn modelId="{6B4EE7F3-E4A4-4D0A-B9FB-C2112309B29F}" srcId="{F584AFD0-7E42-47CB-AD27-1E6B4C41183B}" destId="{B8AC3FD5-A238-4BC2-9285-C22BA99E9443}" srcOrd="3" destOrd="0" parTransId="{D4B5BDE5-7A27-456C-8F86-B966634A0F54}" sibTransId="{D72D4B38-5CCE-4817-99FA-2C90F523D40E}"/>
    <dgm:cxn modelId="{33B7271B-6EF5-4C30-B224-035AEE1BE800}" srcId="{F584AFD0-7E42-47CB-AD27-1E6B4C41183B}" destId="{4803BDE2-D01A-4893-9B6A-FE7450DC3C96}" srcOrd="2" destOrd="0" parTransId="{91655108-C2CD-4C60-A874-C8E762DB62B6}" sibTransId="{4892DC55-798E-4EE2-8084-A73B16202AE0}"/>
    <dgm:cxn modelId="{A32BEFFC-397B-4360-AB6F-7058DE04F8AB}" type="presOf" srcId="{4803BDE2-D01A-4893-9B6A-FE7450DC3C96}" destId="{16865083-99A5-46E2-9857-9F56C02E5FF7}" srcOrd="0" destOrd="0" presId="urn:microsoft.com/office/officeart/2005/8/layout/default"/>
    <dgm:cxn modelId="{1476282F-DE26-43C2-A439-9648489811EA}" type="presOf" srcId="{F584AFD0-7E42-47CB-AD27-1E6B4C41183B}" destId="{5DDF0579-1C83-4DBA-8CBA-7480B122670D}" srcOrd="0" destOrd="0" presId="urn:microsoft.com/office/officeart/2005/8/layout/default"/>
    <dgm:cxn modelId="{78C8D3D8-6D77-43D3-BCEF-16EB1AEDE4A9}" type="presOf" srcId="{1A566A85-0421-49B9-B98D-0D4ECF765C3A}" destId="{7151805A-A334-4829-8F5B-08A9C8949E8F}" srcOrd="0" destOrd="0" presId="urn:microsoft.com/office/officeart/2005/8/layout/default"/>
    <dgm:cxn modelId="{1A8AD0DF-2567-4919-8E66-BF60EC97B3FD}" type="presOf" srcId="{561BF9F3-BC0D-4BF6-8987-2E0604F75E13}" destId="{FFD2DFA1-370E-4F48-9C55-40D075F87E5C}" srcOrd="0" destOrd="0" presId="urn:microsoft.com/office/officeart/2005/8/layout/default"/>
    <dgm:cxn modelId="{C44EC5AA-AA7A-473B-BD1F-BD3ADB6FD5AD}" srcId="{F584AFD0-7E42-47CB-AD27-1E6B4C41183B}" destId="{A68B0FF4-DF7B-4149-970C-9771B35A5ACB}" srcOrd="9" destOrd="0" parTransId="{7B6BEF3B-60FD-4950-891C-E1DE3EF9C1DB}" sibTransId="{8BCD9DDC-7F2D-4676-8666-1ADECEEA5DD8}"/>
    <dgm:cxn modelId="{2D5D0191-3EA2-4BE1-89E5-CCC147C8A266}" srcId="{F584AFD0-7E42-47CB-AD27-1E6B4C41183B}" destId="{1A566A85-0421-49B9-B98D-0D4ECF765C3A}" srcOrd="5" destOrd="0" parTransId="{743FC503-411A-4229-B952-241056B3BAA7}" sibTransId="{A2E76CAF-3242-457B-8376-D23542F7F95E}"/>
    <dgm:cxn modelId="{A3B8C27A-F626-479E-816C-5EBFF8A9E49B}" type="presOf" srcId="{A68B0FF4-DF7B-4149-970C-9771B35A5ACB}" destId="{C9063B52-1A7E-4F2C-B49A-A44ADE1614DE}" srcOrd="0" destOrd="0" presId="urn:microsoft.com/office/officeart/2005/8/layout/default"/>
    <dgm:cxn modelId="{56096A24-E9D0-47B1-9C2A-1E71900AE963}" srcId="{F584AFD0-7E42-47CB-AD27-1E6B4C41183B}" destId="{B27B01EA-8035-4BE6-873D-471025DC04B4}" srcOrd="6" destOrd="0" parTransId="{C6D94058-DC58-491C-893E-F59CDF204680}" sibTransId="{0F56FFCC-3AF2-4044-A4E8-47249BA32439}"/>
    <dgm:cxn modelId="{B0655DBF-1EC6-490F-835A-9B581E43F222}" srcId="{F584AFD0-7E42-47CB-AD27-1E6B4C41183B}" destId="{52BDC352-D272-497F-B0E2-46D2DA3463A0}" srcOrd="1" destOrd="0" parTransId="{5EB149B8-833E-4295-85B9-893FA437F0EF}" sibTransId="{58C3148F-C3C3-45BB-A8D4-7D86859012DB}"/>
    <dgm:cxn modelId="{89A262CE-580A-4CE8-9A13-C3FFD583347A}" type="presOf" srcId="{B27B01EA-8035-4BE6-873D-471025DC04B4}" destId="{DE702DF1-CF48-4C5D-A666-2C8602E0B2C2}" srcOrd="0" destOrd="0" presId="urn:microsoft.com/office/officeart/2005/8/layout/default"/>
    <dgm:cxn modelId="{46DBCBA8-B615-4C65-8E62-611247950838}" srcId="{F584AFD0-7E42-47CB-AD27-1E6B4C41183B}" destId="{561BF9F3-BC0D-4BF6-8987-2E0604F75E13}" srcOrd="8" destOrd="0" parTransId="{D681485E-28F7-42D3-A2BC-7CB7CFB0A01B}" sibTransId="{A1A3232E-2771-4790-B21F-18353043B12B}"/>
    <dgm:cxn modelId="{56CE76B2-98C1-43C4-B73C-EEC4AD04666A}" type="presOf" srcId="{28E0B8A6-5723-4509-A596-061B88C3C0EE}" destId="{5769E285-1E9C-4987-88B6-A30E364974E3}" srcOrd="0" destOrd="0" presId="urn:microsoft.com/office/officeart/2005/8/layout/default"/>
    <dgm:cxn modelId="{4584176A-8F68-43F5-A343-2272AE434BC0}" type="presOf" srcId="{E5A6B200-3CBB-40FE-9B68-E422F38C8704}" destId="{5EC834BD-ADE5-42ED-BDB9-EBED8691A655}" srcOrd="0" destOrd="0" presId="urn:microsoft.com/office/officeart/2005/8/layout/default"/>
    <dgm:cxn modelId="{DAC1C1C1-69D3-44F9-AE0C-BB16C71F3416}" type="presOf" srcId="{E2FE3118-12A7-4557-AB68-D5BBFE77BF08}" destId="{9523EC8C-A20E-47FC-9F83-12C0FB5894AA}" srcOrd="0" destOrd="0" presId="urn:microsoft.com/office/officeart/2005/8/layout/default"/>
    <dgm:cxn modelId="{627B3D9B-3B71-4C6C-8E30-6ADE38043188}" srcId="{F584AFD0-7E42-47CB-AD27-1E6B4C41183B}" destId="{E2FE3118-12A7-4557-AB68-D5BBFE77BF08}" srcOrd="7" destOrd="0" parTransId="{BC1F4086-7A44-495C-BDAD-6D4F502388E8}" sibTransId="{84BC2009-AD44-4E1E-BE5C-C183C36FC629}"/>
    <dgm:cxn modelId="{C6498BC3-451C-437B-A4E1-3407B49E47BE}" type="presParOf" srcId="{5DDF0579-1C83-4DBA-8CBA-7480B122670D}" destId="{5EC834BD-ADE5-42ED-BDB9-EBED8691A655}" srcOrd="0" destOrd="0" presId="urn:microsoft.com/office/officeart/2005/8/layout/default"/>
    <dgm:cxn modelId="{C94D2D80-29BE-419A-B02A-5C5B5FC3BDE1}" type="presParOf" srcId="{5DDF0579-1C83-4DBA-8CBA-7480B122670D}" destId="{F69B1555-E02B-4984-A771-630B4629941E}" srcOrd="1" destOrd="0" presId="urn:microsoft.com/office/officeart/2005/8/layout/default"/>
    <dgm:cxn modelId="{70CD85BD-DC09-4EA9-97F4-37023C168B75}" type="presParOf" srcId="{5DDF0579-1C83-4DBA-8CBA-7480B122670D}" destId="{535294A2-4B64-4382-B1F1-4E4C01929EF2}" srcOrd="2" destOrd="0" presId="urn:microsoft.com/office/officeart/2005/8/layout/default"/>
    <dgm:cxn modelId="{F59A4212-E68D-43B9-AF15-1D43573E2436}" type="presParOf" srcId="{5DDF0579-1C83-4DBA-8CBA-7480B122670D}" destId="{67C9B6A2-1525-449B-A288-9B03D25D2B71}" srcOrd="3" destOrd="0" presId="urn:microsoft.com/office/officeart/2005/8/layout/default"/>
    <dgm:cxn modelId="{9006342F-0106-42DF-B4EC-1D5EB106223A}" type="presParOf" srcId="{5DDF0579-1C83-4DBA-8CBA-7480B122670D}" destId="{16865083-99A5-46E2-9857-9F56C02E5FF7}" srcOrd="4" destOrd="0" presId="urn:microsoft.com/office/officeart/2005/8/layout/default"/>
    <dgm:cxn modelId="{E3B5577B-BCBD-465E-9AFC-D6C5A44F15C0}" type="presParOf" srcId="{5DDF0579-1C83-4DBA-8CBA-7480B122670D}" destId="{3CD16332-99AA-4E5C-9104-4777F8EDCA9F}" srcOrd="5" destOrd="0" presId="urn:microsoft.com/office/officeart/2005/8/layout/default"/>
    <dgm:cxn modelId="{1EE72A35-7F2E-47B5-AF9F-AFD7FE0BDD23}" type="presParOf" srcId="{5DDF0579-1C83-4DBA-8CBA-7480B122670D}" destId="{CB219339-2BF9-41DD-AD21-994B51FB6234}" srcOrd="6" destOrd="0" presId="urn:microsoft.com/office/officeart/2005/8/layout/default"/>
    <dgm:cxn modelId="{9E4CC09A-31AB-46C2-B585-FFFF9B88A70C}" type="presParOf" srcId="{5DDF0579-1C83-4DBA-8CBA-7480B122670D}" destId="{38E2E59E-6141-46F8-87C8-2A1A00E4C8A8}" srcOrd="7" destOrd="0" presId="urn:microsoft.com/office/officeart/2005/8/layout/default"/>
    <dgm:cxn modelId="{64E34831-0D84-4946-8EB8-54FBD8438BF9}" type="presParOf" srcId="{5DDF0579-1C83-4DBA-8CBA-7480B122670D}" destId="{5769E285-1E9C-4987-88B6-A30E364974E3}" srcOrd="8" destOrd="0" presId="urn:microsoft.com/office/officeart/2005/8/layout/default"/>
    <dgm:cxn modelId="{7637770C-66B3-4B19-919B-F2BA6E77719D}" type="presParOf" srcId="{5DDF0579-1C83-4DBA-8CBA-7480B122670D}" destId="{31658910-4022-4BC0-9133-3B8C35CF7451}" srcOrd="9" destOrd="0" presId="urn:microsoft.com/office/officeart/2005/8/layout/default"/>
    <dgm:cxn modelId="{939575B7-9C5D-410A-B4ED-4B330B2BA990}" type="presParOf" srcId="{5DDF0579-1C83-4DBA-8CBA-7480B122670D}" destId="{7151805A-A334-4829-8F5B-08A9C8949E8F}" srcOrd="10" destOrd="0" presId="urn:microsoft.com/office/officeart/2005/8/layout/default"/>
    <dgm:cxn modelId="{B9631DEA-118B-49E8-A15E-7DEDEEFB8DAB}" type="presParOf" srcId="{5DDF0579-1C83-4DBA-8CBA-7480B122670D}" destId="{3DA8E164-689F-4DBC-BAFF-34846856D9C0}" srcOrd="11" destOrd="0" presId="urn:microsoft.com/office/officeart/2005/8/layout/default"/>
    <dgm:cxn modelId="{5F0E20C1-A1F6-4425-A071-BB3D73DF0C15}" type="presParOf" srcId="{5DDF0579-1C83-4DBA-8CBA-7480B122670D}" destId="{DE702DF1-CF48-4C5D-A666-2C8602E0B2C2}" srcOrd="12" destOrd="0" presId="urn:microsoft.com/office/officeart/2005/8/layout/default"/>
    <dgm:cxn modelId="{AA14BC15-7B5C-4EF9-96D9-B76FAC69371A}" type="presParOf" srcId="{5DDF0579-1C83-4DBA-8CBA-7480B122670D}" destId="{F2066E1A-1DC4-432B-B658-438D7A6083F3}" srcOrd="13" destOrd="0" presId="urn:microsoft.com/office/officeart/2005/8/layout/default"/>
    <dgm:cxn modelId="{8E2D707C-5CDB-488E-80E5-BA70B2C7B31B}" type="presParOf" srcId="{5DDF0579-1C83-4DBA-8CBA-7480B122670D}" destId="{9523EC8C-A20E-47FC-9F83-12C0FB5894AA}" srcOrd="14" destOrd="0" presId="urn:microsoft.com/office/officeart/2005/8/layout/default"/>
    <dgm:cxn modelId="{EAC79E35-5588-4397-B492-D64BCC498B5E}" type="presParOf" srcId="{5DDF0579-1C83-4DBA-8CBA-7480B122670D}" destId="{2EB019A7-71AF-46F6-805F-F79B9F228282}" srcOrd="15" destOrd="0" presId="urn:microsoft.com/office/officeart/2005/8/layout/default"/>
    <dgm:cxn modelId="{9685D5C3-5250-48F2-A105-6CB253C0C4C5}" type="presParOf" srcId="{5DDF0579-1C83-4DBA-8CBA-7480B122670D}" destId="{FFD2DFA1-370E-4F48-9C55-40D075F87E5C}" srcOrd="16" destOrd="0" presId="urn:microsoft.com/office/officeart/2005/8/layout/default"/>
    <dgm:cxn modelId="{00667732-AEF9-4BC0-B340-776511382929}" type="presParOf" srcId="{5DDF0579-1C83-4DBA-8CBA-7480B122670D}" destId="{2C4FE817-159D-4367-8AB9-778DD7609D58}" srcOrd="17" destOrd="0" presId="urn:microsoft.com/office/officeart/2005/8/layout/default"/>
    <dgm:cxn modelId="{D80808E0-FC9C-4EA8-BDC2-403B42653638}" type="presParOf" srcId="{5DDF0579-1C83-4DBA-8CBA-7480B122670D}" destId="{C9063B52-1A7E-4F2C-B49A-A44ADE1614DE}" srcOrd="18" destOrd="0" presId="urn:microsoft.com/office/officeart/2005/8/layout/default"/>
    <dgm:cxn modelId="{5C368B37-2396-40AF-8261-CF9E9A25556F}" type="presParOf" srcId="{5DDF0579-1C83-4DBA-8CBA-7480B122670D}" destId="{CE4B0709-6327-4979-BF81-299AB30FFAB5}" srcOrd="19" destOrd="0" presId="urn:microsoft.com/office/officeart/2005/8/layout/default"/>
    <dgm:cxn modelId="{41D7FF37-893F-4B9A-9793-DE003B08BDED}" type="presParOf" srcId="{5DDF0579-1C83-4DBA-8CBA-7480B122670D}" destId="{1592744B-D048-4221-81FA-2D7BA106DE3C}"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749BD7-16D6-42FD-83F6-93E2CB20DDC5}"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49654E36-62F7-47ED-91A2-259D230E8E0A}">
      <dgm:prSet/>
      <dgm:spPr/>
      <dgm:t>
        <a:bodyPr/>
        <a:lstStyle/>
        <a:p>
          <a:r>
            <a:rPr lang="en-US"/>
            <a:t>Upcoming events</a:t>
          </a:r>
        </a:p>
      </dgm:t>
    </dgm:pt>
    <dgm:pt modelId="{FB0A579C-31F6-4B87-8047-294552238F3F}" type="parTrans" cxnId="{D17340FB-99CE-465E-9B3C-DB2F8DBD4E04}">
      <dgm:prSet/>
      <dgm:spPr/>
      <dgm:t>
        <a:bodyPr/>
        <a:lstStyle/>
        <a:p>
          <a:endParaRPr lang="en-US"/>
        </a:p>
      </dgm:t>
    </dgm:pt>
    <dgm:pt modelId="{7D58B72E-B73F-426C-9CAE-4F4ECB647F4B}" type="sibTrans" cxnId="{D17340FB-99CE-465E-9B3C-DB2F8DBD4E04}">
      <dgm:prSet/>
      <dgm:spPr/>
      <dgm:t>
        <a:bodyPr/>
        <a:lstStyle/>
        <a:p>
          <a:endParaRPr lang="en-US"/>
        </a:p>
      </dgm:t>
    </dgm:pt>
    <dgm:pt modelId="{8895C277-BE67-4029-B21D-87BAB36E7D8B}">
      <dgm:prSet/>
      <dgm:spPr/>
      <dgm:t>
        <a:bodyPr/>
        <a:lstStyle/>
        <a:p>
          <a:r>
            <a:rPr lang="en-US"/>
            <a:t>Continuing education</a:t>
          </a:r>
        </a:p>
      </dgm:t>
    </dgm:pt>
    <dgm:pt modelId="{7411705A-9ED0-41F5-B258-8DDA430CF5D1}" type="parTrans" cxnId="{A284A139-DFA7-4449-9CA5-1D7ED8CAECD8}">
      <dgm:prSet/>
      <dgm:spPr/>
      <dgm:t>
        <a:bodyPr/>
        <a:lstStyle/>
        <a:p>
          <a:endParaRPr lang="en-US"/>
        </a:p>
      </dgm:t>
    </dgm:pt>
    <dgm:pt modelId="{01CCFCDF-7077-4B93-8EC4-39D05F97DAC3}" type="sibTrans" cxnId="{A284A139-DFA7-4449-9CA5-1D7ED8CAECD8}">
      <dgm:prSet/>
      <dgm:spPr/>
      <dgm:t>
        <a:bodyPr/>
        <a:lstStyle/>
        <a:p>
          <a:endParaRPr lang="en-US"/>
        </a:p>
      </dgm:t>
    </dgm:pt>
    <dgm:pt modelId="{EBB203B2-F32A-4A0A-9162-312600A0E833}">
      <dgm:prSet/>
      <dgm:spPr/>
      <dgm:t>
        <a:bodyPr/>
        <a:lstStyle/>
        <a:p>
          <a:r>
            <a:rPr lang="en-US"/>
            <a:t>Government affairs</a:t>
          </a:r>
        </a:p>
      </dgm:t>
    </dgm:pt>
    <dgm:pt modelId="{718B353C-BDC3-4E4B-88E1-89A260D40231}" type="parTrans" cxnId="{582D410F-A26A-4BE0-8E8E-C24703CB5D1E}">
      <dgm:prSet/>
      <dgm:spPr/>
      <dgm:t>
        <a:bodyPr/>
        <a:lstStyle/>
        <a:p>
          <a:endParaRPr lang="en-US"/>
        </a:p>
      </dgm:t>
    </dgm:pt>
    <dgm:pt modelId="{648FF983-DD52-4856-B5D2-C0E4DE2E3136}" type="sibTrans" cxnId="{582D410F-A26A-4BE0-8E8E-C24703CB5D1E}">
      <dgm:prSet/>
      <dgm:spPr/>
      <dgm:t>
        <a:bodyPr/>
        <a:lstStyle/>
        <a:p>
          <a:endParaRPr lang="en-US"/>
        </a:p>
      </dgm:t>
    </dgm:pt>
    <dgm:pt modelId="{A2E617E5-AC02-4A5D-8165-F394F8EAFF7D}">
      <dgm:prSet/>
      <dgm:spPr/>
      <dgm:t>
        <a:bodyPr/>
        <a:lstStyle/>
        <a:p>
          <a:r>
            <a:rPr lang="en-US"/>
            <a:t>Leadership programs</a:t>
          </a:r>
        </a:p>
      </dgm:t>
    </dgm:pt>
    <dgm:pt modelId="{1EB80881-DF0F-4303-9965-58596D1FE33A}" type="parTrans" cxnId="{8EB5FAA8-8456-4481-927F-514050EEA89F}">
      <dgm:prSet/>
      <dgm:spPr/>
      <dgm:t>
        <a:bodyPr/>
        <a:lstStyle/>
        <a:p>
          <a:endParaRPr lang="en-US"/>
        </a:p>
      </dgm:t>
    </dgm:pt>
    <dgm:pt modelId="{02BA58F7-DA01-4C9A-95A5-0128D0B3290F}" type="sibTrans" cxnId="{8EB5FAA8-8456-4481-927F-514050EEA89F}">
      <dgm:prSet/>
      <dgm:spPr/>
      <dgm:t>
        <a:bodyPr/>
        <a:lstStyle/>
        <a:p>
          <a:endParaRPr lang="en-US"/>
        </a:p>
      </dgm:t>
    </dgm:pt>
    <dgm:pt modelId="{00790A6D-1FD8-4AB8-B9BE-F37A6FCE0363}">
      <dgm:prSet/>
      <dgm:spPr/>
      <dgm:t>
        <a:bodyPr/>
        <a:lstStyle/>
        <a:p>
          <a:r>
            <a:rPr lang="en-US"/>
            <a:t>Volunteer opportunities</a:t>
          </a:r>
        </a:p>
      </dgm:t>
    </dgm:pt>
    <dgm:pt modelId="{7DF31627-87AC-4061-9914-6CFDBD2D4026}" type="parTrans" cxnId="{E771F744-8EC8-48D9-A55A-0C75CBC1CDA9}">
      <dgm:prSet/>
      <dgm:spPr/>
      <dgm:t>
        <a:bodyPr/>
        <a:lstStyle/>
        <a:p>
          <a:endParaRPr lang="en-US"/>
        </a:p>
      </dgm:t>
    </dgm:pt>
    <dgm:pt modelId="{9DE8217A-2E6E-40DA-B72C-05F666228200}" type="sibTrans" cxnId="{E771F744-8EC8-48D9-A55A-0C75CBC1CDA9}">
      <dgm:prSet/>
      <dgm:spPr/>
      <dgm:t>
        <a:bodyPr/>
        <a:lstStyle/>
        <a:p>
          <a:endParaRPr lang="en-US"/>
        </a:p>
      </dgm:t>
    </dgm:pt>
    <dgm:pt modelId="{0D4FBD79-4115-4946-8F0F-452430C9B9E1}">
      <dgm:prSet/>
      <dgm:spPr/>
      <dgm:t>
        <a:bodyPr/>
        <a:lstStyle/>
        <a:p>
          <a:r>
            <a:rPr lang="en-US"/>
            <a:t>Fundraising efforts</a:t>
          </a:r>
        </a:p>
      </dgm:t>
    </dgm:pt>
    <dgm:pt modelId="{05D026E0-90AE-485C-A252-5CAFF8474817}" type="parTrans" cxnId="{14C07290-4E51-4C02-B615-D2B0D6639DA7}">
      <dgm:prSet/>
      <dgm:spPr/>
      <dgm:t>
        <a:bodyPr/>
        <a:lstStyle/>
        <a:p>
          <a:endParaRPr lang="en-US"/>
        </a:p>
      </dgm:t>
    </dgm:pt>
    <dgm:pt modelId="{0AE8011F-60AE-4167-B12F-4141596E33A8}" type="sibTrans" cxnId="{14C07290-4E51-4C02-B615-D2B0D6639DA7}">
      <dgm:prSet/>
      <dgm:spPr/>
      <dgm:t>
        <a:bodyPr/>
        <a:lstStyle/>
        <a:p>
          <a:endParaRPr lang="en-US"/>
        </a:p>
      </dgm:t>
    </dgm:pt>
    <dgm:pt modelId="{3BDA3F44-32B7-428A-9D80-CD0CDDDA0D35}" type="pres">
      <dgm:prSet presAssocID="{CA749BD7-16D6-42FD-83F6-93E2CB20DDC5}" presName="compositeShape" presStyleCnt="0">
        <dgm:presLayoutVars>
          <dgm:chMax val="7"/>
          <dgm:dir/>
          <dgm:resizeHandles val="exact"/>
        </dgm:presLayoutVars>
      </dgm:prSet>
      <dgm:spPr/>
      <dgm:t>
        <a:bodyPr/>
        <a:lstStyle/>
        <a:p>
          <a:endParaRPr lang="en-US"/>
        </a:p>
      </dgm:t>
    </dgm:pt>
    <dgm:pt modelId="{E6A5E90D-2A2D-4089-B0DA-45F97044616A}" type="pres">
      <dgm:prSet presAssocID="{49654E36-62F7-47ED-91A2-259D230E8E0A}" presName="circ1" presStyleLbl="vennNode1" presStyleIdx="0" presStyleCnt="6"/>
      <dgm:spPr/>
    </dgm:pt>
    <dgm:pt modelId="{1FD0C5EF-F28C-4549-B36E-099B157AD706}" type="pres">
      <dgm:prSet presAssocID="{49654E36-62F7-47ED-91A2-259D230E8E0A}" presName="circ1Tx" presStyleLbl="revTx" presStyleIdx="0" presStyleCnt="0">
        <dgm:presLayoutVars>
          <dgm:chMax val="0"/>
          <dgm:chPref val="0"/>
          <dgm:bulletEnabled val="1"/>
        </dgm:presLayoutVars>
      </dgm:prSet>
      <dgm:spPr/>
      <dgm:t>
        <a:bodyPr/>
        <a:lstStyle/>
        <a:p>
          <a:endParaRPr lang="en-US"/>
        </a:p>
      </dgm:t>
    </dgm:pt>
    <dgm:pt modelId="{15498185-59F7-46CD-8A4A-CFF21E31FDDA}" type="pres">
      <dgm:prSet presAssocID="{8895C277-BE67-4029-B21D-87BAB36E7D8B}" presName="circ2" presStyleLbl="vennNode1" presStyleIdx="1" presStyleCnt="6"/>
      <dgm:spPr/>
    </dgm:pt>
    <dgm:pt modelId="{7B3502E0-1641-4A44-9F9D-B284EF4D05FC}" type="pres">
      <dgm:prSet presAssocID="{8895C277-BE67-4029-B21D-87BAB36E7D8B}" presName="circ2Tx" presStyleLbl="revTx" presStyleIdx="0" presStyleCnt="0">
        <dgm:presLayoutVars>
          <dgm:chMax val="0"/>
          <dgm:chPref val="0"/>
          <dgm:bulletEnabled val="1"/>
        </dgm:presLayoutVars>
      </dgm:prSet>
      <dgm:spPr/>
      <dgm:t>
        <a:bodyPr/>
        <a:lstStyle/>
        <a:p>
          <a:endParaRPr lang="en-US"/>
        </a:p>
      </dgm:t>
    </dgm:pt>
    <dgm:pt modelId="{06CC5C25-2E85-4148-A5B0-5BC6C510A3F8}" type="pres">
      <dgm:prSet presAssocID="{EBB203B2-F32A-4A0A-9162-312600A0E833}" presName="circ3" presStyleLbl="vennNode1" presStyleIdx="2" presStyleCnt="6"/>
      <dgm:spPr/>
    </dgm:pt>
    <dgm:pt modelId="{FBB8CC75-6D71-45B2-9B04-5C90EFBBAA46}" type="pres">
      <dgm:prSet presAssocID="{EBB203B2-F32A-4A0A-9162-312600A0E833}" presName="circ3Tx" presStyleLbl="revTx" presStyleIdx="0" presStyleCnt="0">
        <dgm:presLayoutVars>
          <dgm:chMax val="0"/>
          <dgm:chPref val="0"/>
          <dgm:bulletEnabled val="1"/>
        </dgm:presLayoutVars>
      </dgm:prSet>
      <dgm:spPr/>
      <dgm:t>
        <a:bodyPr/>
        <a:lstStyle/>
        <a:p>
          <a:endParaRPr lang="en-US"/>
        </a:p>
      </dgm:t>
    </dgm:pt>
    <dgm:pt modelId="{790DCF8C-CA55-4C52-AD3F-D811B451419A}" type="pres">
      <dgm:prSet presAssocID="{A2E617E5-AC02-4A5D-8165-F394F8EAFF7D}" presName="circ4" presStyleLbl="vennNode1" presStyleIdx="3" presStyleCnt="6"/>
      <dgm:spPr/>
    </dgm:pt>
    <dgm:pt modelId="{74B9F99E-25FD-4AB8-8096-B218856BD9FB}" type="pres">
      <dgm:prSet presAssocID="{A2E617E5-AC02-4A5D-8165-F394F8EAFF7D}" presName="circ4Tx" presStyleLbl="revTx" presStyleIdx="0" presStyleCnt="0">
        <dgm:presLayoutVars>
          <dgm:chMax val="0"/>
          <dgm:chPref val="0"/>
          <dgm:bulletEnabled val="1"/>
        </dgm:presLayoutVars>
      </dgm:prSet>
      <dgm:spPr/>
      <dgm:t>
        <a:bodyPr/>
        <a:lstStyle/>
        <a:p>
          <a:endParaRPr lang="en-US"/>
        </a:p>
      </dgm:t>
    </dgm:pt>
    <dgm:pt modelId="{3D64FE92-FB3A-40B7-8014-3A5A2EA5D1A1}" type="pres">
      <dgm:prSet presAssocID="{00790A6D-1FD8-4AB8-B9BE-F37A6FCE0363}" presName="circ5" presStyleLbl="vennNode1" presStyleIdx="4" presStyleCnt="6"/>
      <dgm:spPr/>
    </dgm:pt>
    <dgm:pt modelId="{2348BF2B-FE6B-4D09-8870-40CF190640D5}" type="pres">
      <dgm:prSet presAssocID="{00790A6D-1FD8-4AB8-B9BE-F37A6FCE0363}" presName="circ5Tx" presStyleLbl="revTx" presStyleIdx="0" presStyleCnt="0">
        <dgm:presLayoutVars>
          <dgm:chMax val="0"/>
          <dgm:chPref val="0"/>
          <dgm:bulletEnabled val="1"/>
        </dgm:presLayoutVars>
      </dgm:prSet>
      <dgm:spPr/>
      <dgm:t>
        <a:bodyPr/>
        <a:lstStyle/>
        <a:p>
          <a:endParaRPr lang="en-US"/>
        </a:p>
      </dgm:t>
    </dgm:pt>
    <dgm:pt modelId="{43DBB822-848F-4B50-A65D-150F88E1FCDF}" type="pres">
      <dgm:prSet presAssocID="{0D4FBD79-4115-4946-8F0F-452430C9B9E1}" presName="circ6" presStyleLbl="vennNode1" presStyleIdx="5" presStyleCnt="6"/>
      <dgm:spPr/>
    </dgm:pt>
    <dgm:pt modelId="{2FDB2812-FC07-475C-8BF3-BF9F849C66F5}" type="pres">
      <dgm:prSet presAssocID="{0D4FBD79-4115-4946-8F0F-452430C9B9E1}" presName="circ6Tx" presStyleLbl="revTx" presStyleIdx="0" presStyleCnt="0">
        <dgm:presLayoutVars>
          <dgm:chMax val="0"/>
          <dgm:chPref val="0"/>
          <dgm:bulletEnabled val="1"/>
        </dgm:presLayoutVars>
      </dgm:prSet>
      <dgm:spPr/>
      <dgm:t>
        <a:bodyPr/>
        <a:lstStyle/>
        <a:p>
          <a:endParaRPr lang="en-US"/>
        </a:p>
      </dgm:t>
    </dgm:pt>
  </dgm:ptLst>
  <dgm:cxnLst>
    <dgm:cxn modelId="{416C89EA-5F9F-4275-9F63-FA154E40ED50}" type="presOf" srcId="{A2E617E5-AC02-4A5D-8165-F394F8EAFF7D}" destId="{74B9F99E-25FD-4AB8-8096-B218856BD9FB}" srcOrd="0" destOrd="0" presId="urn:microsoft.com/office/officeart/2005/8/layout/venn1"/>
    <dgm:cxn modelId="{582D410F-A26A-4BE0-8E8E-C24703CB5D1E}" srcId="{CA749BD7-16D6-42FD-83F6-93E2CB20DDC5}" destId="{EBB203B2-F32A-4A0A-9162-312600A0E833}" srcOrd="2" destOrd="0" parTransId="{718B353C-BDC3-4E4B-88E1-89A260D40231}" sibTransId="{648FF983-DD52-4856-B5D2-C0E4DE2E3136}"/>
    <dgm:cxn modelId="{14C07290-4E51-4C02-B615-D2B0D6639DA7}" srcId="{CA749BD7-16D6-42FD-83F6-93E2CB20DDC5}" destId="{0D4FBD79-4115-4946-8F0F-452430C9B9E1}" srcOrd="5" destOrd="0" parTransId="{05D026E0-90AE-485C-A252-5CAFF8474817}" sibTransId="{0AE8011F-60AE-4167-B12F-4141596E33A8}"/>
    <dgm:cxn modelId="{0C5DCE3B-B197-401B-BA1B-6D5E83150CC8}" type="presOf" srcId="{EBB203B2-F32A-4A0A-9162-312600A0E833}" destId="{FBB8CC75-6D71-45B2-9B04-5C90EFBBAA46}" srcOrd="0" destOrd="0" presId="urn:microsoft.com/office/officeart/2005/8/layout/venn1"/>
    <dgm:cxn modelId="{AB9623CE-37C9-4807-AE2F-01118A969F0B}" type="presOf" srcId="{8895C277-BE67-4029-B21D-87BAB36E7D8B}" destId="{7B3502E0-1641-4A44-9F9D-B284EF4D05FC}" srcOrd="0" destOrd="0" presId="urn:microsoft.com/office/officeart/2005/8/layout/venn1"/>
    <dgm:cxn modelId="{F992562E-D847-4D26-839B-90E2171A50D8}" type="presOf" srcId="{CA749BD7-16D6-42FD-83F6-93E2CB20DDC5}" destId="{3BDA3F44-32B7-428A-9D80-CD0CDDDA0D35}" srcOrd="0" destOrd="0" presId="urn:microsoft.com/office/officeart/2005/8/layout/venn1"/>
    <dgm:cxn modelId="{E771F744-8EC8-48D9-A55A-0C75CBC1CDA9}" srcId="{CA749BD7-16D6-42FD-83F6-93E2CB20DDC5}" destId="{00790A6D-1FD8-4AB8-B9BE-F37A6FCE0363}" srcOrd="4" destOrd="0" parTransId="{7DF31627-87AC-4061-9914-6CFDBD2D4026}" sibTransId="{9DE8217A-2E6E-40DA-B72C-05F666228200}"/>
    <dgm:cxn modelId="{9B5CBE4C-BA95-4020-9C09-0A4E6E3C8931}" type="presOf" srcId="{00790A6D-1FD8-4AB8-B9BE-F37A6FCE0363}" destId="{2348BF2B-FE6B-4D09-8870-40CF190640D5}" srcOrd="0" destOrd="0" presId="urn:microsoft.com/office/officeart/2005/8/layout/venn1"/>
    <dgm:cxn modelId="{D17340FB-99CE-465E-9B3C-DB2F8DBD4E04}" srcId="{CA749BD7-16D6-42FD-83F6-93E2CB20DDC5}" destId="{49654E36-62F7-47ED-91A2-259D230E8E0A}" srcOrd="0" destOrd="0" parTransId="{FB0A579C-31F6-4B87-8047-294552238F3F}" sibTransId="{7D58B72E-B73F-426C-9CAE-4F4ECB647F4B}"/>
    <dgm:cxn modelId="{8EB5FAA8-8456-4481-927F-514050EEA89F}" srcId="{CA749BD7-16D6-42FD-83F6-93E2CB20DDC5}" destId="{A2E617E5-AC02-4A5D-8165-F394F8EAFF7D}" srcOrd="3" destOrd="0" parTransId="{1EB80881-DF0F-4303-9965-58596D1FE33A}" sibTransId="{02BA58F7-DA01-4C9A-95A5-0128D0B3290F}"/>
    <dgm:cxn modelId="{F30976A0-4775-4C0F-A00E-B79673B383FE}" type="presOf" srcId="{0D4FBD79-4115-4946-8F0F-452430C9B9E1}" destId="{2FDB2812-FC07-475C-8BF3-BF9F849C66F5}" srcOrd="0" destOrd="0" presId="urn:microsoft.com/office/officeart/2005/8/layout/venn1"/>
    <dgm:cxn modelId="{B8A79F82-EF0A-4524-AED3-049768746EBC}" type="presOf" srcId="{49654E36-62F7-47ED-91A2-259D230E8E0A}" destId="{1FD0C5EF-F28C-4549-B36E-099B157AD706}" srcOrd="0" destOrd="0" presId="urn:microsoft.com/office/officeart/2005/8/layout/venn1"/>
    <dgm:cxn modelId="{A284A139-DFA7-4449-9CA5-1D7ED8CAECD8}" srcId="{CA749BD7-16D6-42FD-83F6-93E2CB20DDC5}" destId="{8895C277-BE67-4029-B21D-87BAB36E7D8B}" srcOrd="1" destOrd="0" parTransId="{7411705A-9ED0-41F5-B258-8DDA430CF5D1}" sibTransId="{01CCFCDF-7077-4B93-8EC4-39D05F97DAC3}"/>
    <dgm:cxn modelId="{02E5B12F-4792-48CF-A1D1-56448DE8B652}" type="presParOf" srcId="{3BDA3F44-32B7-428A-9D80-CD0CDDDA0D35}" destId="{E6A5E90D-2A2D-4089-B0DA-45F97044616A}" srcOrd="0" destOrd="0" presId="urn:microsoft.com/office/officeart/2005/8/layout/venn1"/>
    <dgm:cxn modelId="{209109AA-5C4D-4FF4-AB5B-EA21B0577748}" type="presParOf" srcId="{3BDA3F44-32B7-428A-9D80-CD0CDDDA0D35}" destId="{1FD0C5EF-F28C-4549-B36E-099B157AD706}" srcOrd="1" destOrd="0" presId="urn:microsoft.com/office/officeart/2005/8/layout/venn1"/>
    <dgm:cxn modelId="{B06D6B7D-F843-4721-B1F5-5774551B3EC7}" type="presParOf" srcId="{3BDA3F44-32B7-428A-9D80-CD0CDDDA0D35}" destId="{15498185-59F7-46CD-8A4A-CFF21E31FDDA}" srcOrd="2" destOrd="0" presId="urn:microsoft.com/office/officeart/2005/8/layout/venn1"/>
    <dgm:cxn modelId="{38606A23-E4A9-460E-ACF3-945483717550}" type="presParOf" srcId="{3BDA3F44-32B7-428A-9D80-CD0CDDDA0D35}" destId="{7B3502E0-1641-4A44-9F9D-B284EF4D05FC}" srcOrd="3" destOrd="0" presId="urn:microsoft.com/office/officeart/2005/8/layout/venn1"/>
    <dgm:cxn modelId="{2264C1C9-1B9F-47EF-BC61-61C1798C87BC}" type="presParOf" srcId="{3BDA3F44-32B7-428A-9D80-CD0CDDDA0D35}" destId="{06CC5C25-2E85-4148-A5B0-5BC6C510A3F8}" srcOrd="4" destOrd="0" presId="urn:microsoft.com/office/officeart/2005/8/layout/venn1"/>
    <dgm:cxn modelId="{594E3689-CE31-4F49-8779-0EF43AC507D1}" type="presParOf" srcId="{3BDA3F44-32B7-428A-9D80-CD0CDDDA0D35}" destId="{FBB8CC75-6D71-45B2-9B04-5C90EFBBAA46}" srcOrd="5" destOrd="0" presId="urn:microsoft.com/office/officeart/2005/8/layout/venn1"/>
    <dgm:cxn modelId="{BF65B670-ABC9-4021-B958-92D86DC1AAE4}" type="presParOf" srcId="{3BDA3F44-32B7-428A-9D80-CD0CDDDA0D35}" destId="{790DCF8C-CA55-4C52-AD3F-D811B451419A}" srcOrd="6" destOrd="0" presId="urn:microsoft.com/office/officeart/2005/8/layout/venn1"/>
    <dgm:cxn modelId="{0B69B29A-EA99-4B45-A36B-FB3A642AC475}" type="presParOf" srcId="{3BDA3F44-32B7-428A-9D80-CD0CDDDA0D35}" destId="{74B9F99E-25FD-4AB8-8096-B218856BD9FB}" srcOrd="7" destOrd="0" presId="urn:microsoft.com/office/officeart/2005/8/layout/venn1"/>
    <dgm:cxn modelId="{D73E00DC-FF3C-4EBB-B18D-55974D86E0C2}" type="presParOf" srcId="{3BDA3F44-32B7-428A-9D80-CD0CDDDA0D35}" destId="{3D64FE92-FB3A-40B7-8014-3A5A2EA5D1A1}" srcOrd="8" destOrd="0" presId="urn:microsoft.com/office/officeart/2005/8/layout/venn1"/>
    <dgm:cxn modelId="{CE9612CD-0F9B-43F5-9B87-77C2BA5A4B03}" type="presParOf" srcId="{3BDA3F44-32B7-428A-9D80-CD0CDDDA0D35}" destId="{2348BF2B-FE6B-4D09-8870-40CF190640D5}" srcOrd="9" destOrd="0" presId="urn:microsoft.com/office/officeart/2005/8/layout/venn1"/>
    <dgm:cxn modelId="{61C8E216-CEA4-4E4D-8C8F-1C1BDA1E5599}" type="presParOf" srcId="{3BDA3F44-32B7-428A-9D80-CD0CDDDA0D35}" destId="{43DBB822-848F-4B50-A65D-150F88E1FCDF}" srcOrd="10" destOrd="0" presId="urn:microsoft.com/office/officeart/2005/8/layout/venn1"/>
    <dgm:cxn modelId="{D30BA320-4527-488A-A1A2-BA4E62453C0F}" type="presParOf" srcId="{3BDA3F44-32B7-428A-9D80-CD0CDDDA0D35}" destId="{2FDB2812-FC07-475C-8BF3-BF9F849C66F5}"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313DB5-3949-401A-8E98-A25986F4FD2E}" type="doc">
      <dgm:prSet loTypeId="urn:microsoft.com/office/officeart/2005/8/layout/process1" loCatId="process" qsTypeId="urn:microsoft.com/office/officeart/2005/8/quickstyle/3d3" qsCatId="3D" csTypeId="urn:microsoft.com/office/officeart/2005/8/colors/accent1_2" csCatId="accent1" phldr="1"/>
      <dgm:spPr/>
      <dgm:t>
        <a:bodyPr/>
        <a:lstStyle/>
        <a:p>
          <a:endParaRPr lang="en-US"/>
        </a:p>
      </dgm:t>
    </dgm:pt>
    <dgm:pt modelId="{17E35670-0EB0-4C6C-A686-F4E48C9E2876}">
      <dgm:prSet/>
      <dgm:spPr/>
      <dgm:t>
        <a:bodyPr/>
        <a:lstStyle/>
        <a:p>
          <a:r>
            <a:rPr lang="en-US" dirty="0"/>
            <a:t>INTRODUCTION: BACK TO SCHOOL</a:t>
          </a:r>
        </a:p>
      </dgm:t>
    </dgm:pt>
    <dgm:pt modelId="{6A6C4320-B2CA-403A-BCAF-25FE670C1625}" type="parTrans" cxnId="{30567344-2E46-458E-BD80-157AD7F06E2C}">
      <dgm:prSet/>
      <dgm:spPr/>
      <dgm:t>
        <a:bodyPr/>
        <a:lstStyle/>
        <a:p>
          <a:endParaRPr lang="en-US"/>
        </a:p>
      </dgm:t>
    </dgm:pt>
    <dgm:pt modelId="{BF6D4FD3-BA7E-4A7B-8295-714F4C5E1303}" type="sibTrans" cxnId="{30567344-2E46-458E-BD80-157AD7F06E2C}">
      <dgm:prSet/>
      <dgm:spPr/>
      <dgm:t>
        <a:bodyPr/>
        <a:lstStyle/>
        <a:p>
          <a:endParaRPr lang="en-US"/>
        </a:p>
      </dgm:t>
    </dgm:pt>
    <dgm:pt modelId="{D2DC1019-8647-40A3-8606-277BC65369B3}">
      <dgm:prSet/>
      <dgm:spPr/>
      <dgm:t>
        <a:bodyPr/>
        <a:lstStyle/>
        <a:p>
          <a:r>
            <a:rPr lang="en-US" dirty="0"/>
            <a:t>Graduate Programs</a:t>
          </a:r>
        </a:p>
      </dgm:t>
    </dgm:pt>
    <dgm:pt modelId="{C6BB0FBF-374B-4E29-874B-7C8CB73FEFE8}" type="parTrans" cxnId="{AF634790-0A7F-46F8-95B9-917D8106FEA4}">
      <dgm:prSet/>
      <dgm:spPr/>
      <dgm:t>
        <a:bodyPr/>
        <a:lstStyle/>
        <a:p>
          <a:endParaRPr lang="en-US"/>
        </a:p>
      </dgm:t>
    </dgm:pt>
    <dgm:pt modelId="{87FDFD01-9F8B-4C03-93C9-67E1DD14410D}" type="sibTrans" cxnId="{AF634790-0A7F-46F8-95B9-917D8106FEA4}">
      <dgm:prSet/>
      <dgm:spPr/>
      <dgm:t>
        <a:bodyPr/>
        <a:lstStyle/>
        <a:p>
          <a:endParaRPr lang="en-US"/>
        </a:p>
      </dgm:t>
    </dgm:pt>
    <dgm:pt modelId="{513703D2-5F03-4EF0-9046-6EE038D8E971}">
      <dgm:prSet/>
      <dgm:spPr/>
      <dgm:t>
        <a:bodyPr/>
        <a:lstStyle/>
        <a:p>
          <a:r>
            <a:rPr lang="en-US"/>
            <a:t>Specialist Certifications</a:t>
          </a:r>
        </a:p>
      </dgm:t>
    </dgm:pt>
    <dgm:pt modelId="{CB86B8BF-7BC9-49FB-A24B-B2665412E778}" type="parTrans" cxnId="{D98EDFEB-C28B-4E62-999A-A17D49E3220A}">
      <dgm:prSet/>
      <dgm:spPr/>
      <dgm:t>
        <a:bodyPr/>
        <a:lstStyle/>
        <a:p>
          <a:endParaRPr lang="en-US"/>
        </a:p>
      </dgm:t>
    </dgm:pt>
    <dgm:pt modelId="{7CF154C4-E653-44F9-B960-2B451D01F890}" type="sibTrans" cxnId="{D98EDFEB-C28B-4E62-999A-A17D49E3220A}">
      <dgm:prSet/>
      <dgm:spPr/>
      <dgm:t>
        <a:bodyPr/>
        <a:lstStyle/>
        <a:p>
          <a:endParaRPr lang="en-US"/>
        </a:p>
      </dgm:t>
    </dgm:pt>
    <dgm:pt modelId="{CDC1EAE3-5642-4FD1-AF08-F4222D7E59BB}">
      <dgm:prSet/>
      <dgm:spPr/>
      <dgm:t>
        <a:bodyPr/>
        <a:lstStyle/>
        <a:p>
          <a:r>
            <a:rPr lang="en-US"/>
            <a:t>Certificate Programs</a:t>
          </a:r>
        </a:p>
      </dgm:t>
    </dgm:pt>
    <dgm:pt modelId="{0BF1E893-7045-474C-9337-D2F0997B552F}" type="parTrans" cxnId="{B9C00E7A-23C9-4B6A-B41C-5AC9B528DFCD}">
      <dgm:prSet/>
      <dgm:spPr/>
      <dgm:t>
        <a:bodyPr/>
        <a:lstStyle/>
        <a:p>
          <a:endParaRPr lang="en-US"/>
        </a:p>
      </dgm:t>
    </dgm:pt>
    <dgm:pt modelId="{667AC826-F337-48D1-905F-E794017B4D40}" type="sibTrans" cxnId="{B9C00E7A-23C9-4B6A-B41C-5AC9B528DFCD}">
      <dgm:prSet/>
      <dgm:spPr/>
      <dgm:t>
        <a:bodyPr/>
        <a:lstStyle/>
        <a:p>
          <a:endParaRPr lang="en-US"/>
        </a:p>
      </dgm:t>
    </dgm:pt>
    <dgm:pt modelId="{34DCF3BE-2B7C-44D8-BC60-A8040909E05E}">
      <dgm:prSet/>
      <dgm:spPr/>
      <dgm:t>
        <a:bodyPr/>
        <a:lstStyle/>
        <a:p>
          <a:r>
            <a:rPr lang="en-US"/>
            <a:t>DCLS</a:t>
          </a:r>
        </a:p>
      </dgm:t>
    </dgm:pt>
    <dgm:pt modelId="{61E138E5-B119-470E-9948-36BE972CBE30}" type="parTrans" cxnId="{700E431D-2754-4C03-9F89-4CAD9BD5D6D1}">
      <dgm:prSet/>
      <dgm:spPr/>
      <dgm:t>
        <a:bodyPr/>
        <a:lstStyle/>
        <a:p>
          <a:endParaRPr lang="en-US"/>
        </a:p>
      </dgm:t>
    </dgm:pt>
    <dgm:pt modelId="{F73EB48F-647C-4301-85D2-C55CB6F3E3A1}" type="sibTrans" cxnId="{700E431D-2754-4C03-9F89-4CAD9BD5D6D1}">
      <dgm:prSet/>
      <dgm:spPr/>
      <dgm:t>
        <a:bodyPr/>
        <a:lstStyle/>
        <a:p>
          <a:endParaRPr lang="en-US"/>
        </a:p>
      </dgm:t>
    </dgm:pt>
    <dgm:pt modelId="{0B0AC10E-000B-496E-A76A-F4586A0E6FE1}">
      <dgm:prSet/>
      <dgm:spPr/>
      <dgm:t>
        <a:bodyPr/>
        <a:lstStyle/>
        <a:p>
          <a:r>
            <a:rPr lang="en-US"/>
            <a:t>Management/Leadership</a:t>
          </a:r>
        </a:p>
      </dgm:t>
    </dgm:pt>
    <dgm:pt modelId="{97C44289-9A0A-4CAD-A63D-4B60797A65AF}" type="parTrans" cxnId="{5F7ACAE1-7D04-4725-A059-A444DCEDDD01}">
      <dgm:prSet/>
      <dgm:spPr/>
      <dgm:t>
        <a:bodyPr/>
        <a:lstStyle/>
        <a:p>
          <a:endParaRPr lang="en-US"/>
        </a:p>
      </dgm:t>
    </dgm:pt>
    <dgm:pt modelId="{9B162BC6-1792-4FF3-839C-FF44D9AEDB33}" type="sibTrans" cxnId="{5F7ACAE1-7D04-4725-A059-A444DCEDDD01}">
      <dgm:prSet/>
      <dgm:spPr/>
      <dgm:t>
        <a:bodyPr/>
        <a:lstStyle/>
        <a:p>
          <a:endParaRPr lang="en-US"/>
        </a:p>
      </dgm:t>
    </dgm:pt>
    <dgm:pt modelId="{28701595-9247-4918-9BC8-0733BF4EC9AF}">
      <dgm:prSet/>
      <dgm:spPr/>
      <dgm:t>
        <a:bodyPr/>
        <a:lstStyle/>
        <a:p>
          <a:r>
            <a:rPr lang="en-US" dirty="0"/>
            <a:t>Brochure with Summary</a:t>
          </a:r>
        </a:p>
      </dgm:t>
    </dgm:pt>
    <dgm:pt modelId="{DD7666E4-E0E1-4996-8AD6-49C0AAAED4FA}" type="parTrans" cxnId="{505CCE81-3707-4CF1-B55B-F18D055FA3F5}">
      <dgm:prSet/>
      <dgm:spPr/>
      <dgm:t>
        <a:bodyPr/>
        <a:lstStyle/>
        <a:p>
          <a:endParaRPr lang="en-US"/>
        </a:p>
      </dgm:t>
    </dgm:pt>
    <dgm:pt modelId="{2EF1E7F6-A553-4D12-9CBD-A7DCFFFDF6D9}" type="sibTrans" cxnId="{505CCE81-3707-4CF1-B55B-F18D055FA3F5}">
      <dgm:prSet/>
      <dgm:spPr/>
      <dgm:t>
        <a:bodyPr/>
        <a:lstStyle/>
        <a:p>
          <a:endParaRPr lang="en-US"/>
        </a:p>
      </dgm:t>
    </dgm:pt>
    <dgm:pt modelId="{92A30A86-15D3-4701-9A1D-C8B2FC8CF646}">
      <dgm:prSet/>
      <dgm:spPr/>
      <dgm:t>
        <a:bodyPr/>
        <a:lstStyle/>
        <a:p>
          <a:r>
            <a:rPr lang="en-US" dirty="0"/>
            <a:t>CONTENT</a:t>
          </a:r>
        </a:p>
      </dgm:t>
    </dgm:pt>
    <dgm:pt modelId="{4E66B9CB-73C7-4CB4-A9A0-8C88341941D0}" type="parTrans" cxnId="{FFD3E94C-77F0-48FF-871B-26626C21D2CD}">
      <dgm:prSet/>
      <dgm:spPr/>
      <dgm:t>
        <a:bodyPr/>
        <a:lstStyle/>
        <a:p>
          <a:endParaRPr lang="en-US"/>
        </a:p>
      </dgm:t>
    </dgm:pt>
    <dgm:pt modelId="{BA54F130-E8BB-488C-9FA0-71CEF348B051}" type="sibTrans" cxnId="{FFD3E94C-77F0-48FF-871B-26626C21D2CD}">
      <dgm:prSet/>
      <dgm:spPr/>
      <dgm:t>
        <a:bodyPr/>
        <a:lstStyle/>
        <a:p>
          <a:endParaRPr lang="en-US"/>
        </a:p>
      </dgm:t>
    </dgm:pt>
    <dgm:pt modelId="{58D87AB0-7789-4348-8B92-42A9CAC958CA}" type="pres">
      <dgm:prSet presAssocID="{4C313DB5-3949-401A-8E98-A25986F4FD2E}" presName="Name0" presStyleCnt="0">
        <dgm:presLayoutVars>
          <dgm:dir/>
          <dgm:resizeHandles val="exact"/>
        </dgm:presLayoutVars>
      </dgm:prSet>
      <dgm:spPr/>
      <dgm:t>
        <a:bodyPr/>
        <a:lstStyle/>
        <a:p>
          <a:endParaRPr lang="en-US"/>
        </a:p>
      </dgm:t>
    </dgm:pt>
    <dgm:pt modelId="{EA645219-2978-42C5-BE6F-CD127A9DBF4C}" type="pres">
      <dgm:prSet presAssocID="{17E35670-0EB0-4C6C-A686-F4E48C9E2876}" presName="node" presStyleLbl="node1" presStyleIdx="0" presStyleCnt="3">
        <dgm:presLayoutVars>
          <dgm:bulletEnabled val="1"/>
        </dgm:presLayoutVars>
      </dgm:prSet>
      <dgm:spPr/>
      <dgm:t>
        <a:bodyPr/>
        <a:lstStyle/>
        <a:p>
          <a:endParaRPr lang="en-US"/>
        </a:p>
      </dgm:t>
    </dgm:pt>
    <dgm:pt modelId="{A163AEE8-3CDE-42F8-A994-93BE9169C522}" type="pres">
      <dgm:prSet presAssocID="{BF6D4FD3-BA7E-4A7B-8295-714F4C5E1303}" presName="sibTrans" presStyleLbl="sibTrans2D1" presStyleIdx="0" presStyleCnt="2"/>
      <dgm:spPr/>
      <dgm:t>
        <a:bodyPr/>
        <a:lstStyle/>
        <a:p>
          <a:endParaRPr lang="en-US"/>
        </a:p>
      </dgm:t>
    </dgm:pt>
    <dgm:pt modelId="{862BB9F5-C568-4BBF-B83A-1436FA990B09}" type="pres">
      <dgm:prSet presAssocID="{BF6D4FD3-BA7E-4A7B-8295-714F4C5E1303}" presName="connectorText" presStyleLbl="sibTrans2D1" presStyleIdx="0" presStyleCnt="2"/>
      <dgm:spPr/>
      <dgm:t>
        <a:bodyPr/>
        <a:lstStyle/>
        <a:p>
          <a:endParaRPr lang="en-US"/>
        </a:p>
      </dgm:t>
    </dgm:pt>
    <dgm:pt modelId="{97D24591-49D9-4A6D-8FA4-CA87E6096825}" type="pres">
      <dgm:prSet presAssocID="{92A30A86-15D3-4701-9A1D-C8B2FC8CF646}" presName="node" presStyleLbl="node1" presStyleIdx="1" presStyleCnt="3">
        <dgm:presLayoutVars>
          <dgm:bulletEnabled val="1"/>
        </dgm:presLayoutVars>
      </dgm:prSet>
      <dgm:spPr/>
      <dgm:t>
        <a:bodyPr/>
        <a:lstStyle/>
        <a:p>
          <a:endParaRPr lang="en-US"/>
        </a:p>
      </dgm:t>
    </dgm:pt>
    <dgm:pt modelId="{5165B30E-42B8-457F-9C85-225EEEB5740F}" type="pres">
      <dgm:prSet presAssocID="{BA54F130-E8BB-488C-9FA0-71CEF348B051}" presName="sibTrans" presStyleLbl="sibTrans2D1" presStyleIdx="1" presStyleCnt="2"/>
      <dgm:spPr/>
      <dgm:t>
        <a:bodyPr/>
        <a:lstStyle/>
        <a:p>
          <a:endParaRPr lang="en-US"/>
        </a:p>
      </dgm:t>
    </dgm:pt>
    <dgm:pt modelId="{0FA51BA0-DA55-45A9-A430-E311063EF6D6}" type="pres">
      <dgm:prSet presAssocID="{BA54F130-E8BB-488C-9FA0-71CEF348B051}" presName="connectorText" presStyleLbl="sibTrans2D1" presStyleIdx="1" presStyleCnt="2"/>
      <dgm:spPr/>
      <dgm:t>
        <a:bodyPr/>
        <a:lstStyle/>
        <a:p>
          <a:endParaRPr lang="en-US"/>
        </a:p>
      </dgm:t>
    </dgm:pt>
    <dgm:pt modelId="{B8AF27C1-DE6C-4338-B74A-A9177AABFCA6}" type="pres">
      <dgm:prSet presAssocID="{28701595-9247-4918-9BC8-0733BF4EC9AF}" presName="node" presStyleLbl="node1" presStyleIdx="2" presStyleCnt="3">
        <dgm:presLayoutVars>
          <dgm:bulletEnabled val="1"/>
        </dgm:presLayoutVars>
      </dgm:prSet>
      <dgm:spPr/>
      <dgm:t>
        <a:bodyPr/>
        <a:lstStyle/>
        <a:p>
          <a:endParaRPr lang="en-US"/>
        </a:p>
      </dgm:t>
    </dgm:pt>
  </dgm:ptLst>
  <dgm:cxnLst>
    <dgm:cxn modelId="{700E431D-2754-4C03-9F89-4CAD9BD5D6D1}" srcId="{92A30A86-15D3-4701-9A1D-C8B2FC8CF646}" destId="{34DCF3BE-2B7C-44D8-BC60-A8040909E05E}" srcOrd="3" destOrd="0" parTransId="{61E138E5-B119-470E-9948-36BE972CBE30}" sibTransId="{F73EB48F-647C-4301-85D2-C55CB6F3E3A1}"/>
    <dgm:cxn modelId="{505CCE81-3707-4CF1-B55B-F18D055FA3F5}" srcId="{4C313DB5-3949-401A-8E98-A25986F4FD2E}" destId="{28701595-9247-4918-9BC8-0733BF4EC9AF}" srcOrd="2" destOrd="0" parTransId="{DD7666E4-E0E1-4996-8AD6-49C0AAAED4FA}" sibTransId="{2EF1E7F6-A553-4D12-9CBD-A7DCFFFDF6D9}"/>
    <dgm:cxn modelId="{FFD3E94C-77F0-48FF-871B-26626C21D2CD}" srcId="{4C313DB5-3949-401A-8E98-A25986F4FD2E}" destId="{92A30A86-15D3-4701-9A1D-C8B2FC8CF646}" srcOrd="1" destOrd="0" parTransId="{4E66B9CB-73C7-4CB4-A9A0-8C88341941D0}" sibTransId="{BA54F130-E8BB-488C-9FA0-71CEF348B051}"/>
    <dgm:cxn modelId="{CAC32C1C-09D1-41D0-9D91-F08D319762E8}" type="presOf" srcId="{D2DC1019-8647-40A3-8606-277BC65369B3}" destId="{97D24591-49D9-4A6D-8FA4-CA87E6096825}" srcOrd="0" destOrd="1" presId="urn:microsoft.com/office/officeart/2005/8/layout/process1"/>
    <dgm:cxn modelId="{36C809DB-90A6-4A56-8E92-055A2C899B4C}" type="presOf" srcId="{BF6D4FD3-BA7E-4A7B-8295-714F4C5E1303}" destId="{862BB9F5-C568-4BBF-B83A-1436FA990B09}" srcOrd="1" destOrd="0" presId="urn:microsoft.com/office/officeart/2005/8/layout/process1"/>
    <dgm:cxn modelId="{2E6A753E-1E58-4106-979E-1B2FFB6103E1}" type="presOf" srcId="{CDC1EAE3-5642-4FD1-AF08-F4222D7E59BB}" destId="{97D24591-49D9-4A6D-8FA4-CA87E6096825}" srcOrd="0" destOrd="3" presId="urn:microsoft.com/office/officeart/2005/8/layout/process1"/>
    <dgm:cxn modelId="{30567344-2E46-458E-BD80-157AD7F06E2C}" srcId="{4C313DB5-3949-401A-8E98-A25986F4FD2E}" destId="{17E35670-0EB0-4C6C-A686-F4E48C9E2876}" srcOrd="0" destOrd="0" parTransId="{6A6C4320-B2CA-403A-BCAF-25FE670C1625}" sibTransId="{BF6D4FD3-BA7E-4A7B-8295-714F4C5E1303}"/>
    <dgm:cxn modelId="{9F88F97C-4413-4F4C-A46E-7247E1D4EED7}" type="presOf" srcId="{BA54F130-E8BB-488C-9FA0-71CEF348B051}" destId="{0FA51BA0-DA55-45A9-A430-E311063EF6D6}" srcOrd="1" destOrd="0" presId="urn:microsoft.com/office/officeart/2005/8/layout/process1"/>
    <dgm:cxn modelId="{50AA90B4-4186-48A9-8B37-5C353E5A4C5E}" type="presOf" srcId="{17E35670-0EB0-4C6C-A686-F4E48C9E2876}" destId="{EA645219-2978-42C5-BE6F-CD127A9DBF4C}" srcOrd="0" destOrd="0" presId="urn:microsoft.com/office/officeart/2005/8/layout/process1"/>
    <dgm:cxn modelId="{5F7ACAE1-7D04-4725-A059-A444DCEDDD01}" srcId="{92A30A86-15D3-4701-9A1D-C8B2FC8CF646}" destId="{0B0AC10E-000B-496E-A76A-F4586A0E6FE1}" srcOrd="4" destOrd="0" parTransId="{97C44289-9A0A-4CAD-A63D-4B60797A65AF}" sibTransId="{9B162BC6-1792-4FF3-839C-FF44D9AEDB33}"/>
    <dgm:cxn modelId="{63B5825D-CE72-4A47-8DC9-6585A63AE323}" type="presOf" srcId="{4C313DB5-3949-401A-8E98-A25986F4FD2E}" destId="{58D87AB0-7789-4348-8B92-42A9CAC958CA}" srcOrd="0" destOrd="0" presId="urn:microsoft.com/office/officeart/2005/8/layout/process1"/>
    <dgm:cxn modelId="{E1760D05-5B73-49B3-AFC4-F669221A904D}" type="presOf" srcId="{34DCF3BE-2B7C-44D8-BC60-A8040909E05E}" destId="{97D24591-49D9-4A6D-8FA4-CA87E6096825}" srcOrd="0" destOrd="4" presId="urn:microsoft.com/office/officeart/2005/8/layout/process1"/>
    <dgm:cxn modelId="{B9C00E7A-23C9-4B6A-B41C-5AC9B528DFCD}" srcId="{92A30A86-15D3-4701-9A1D-C8B2FC8CF646}" destId="{CDC1EAE3-5642-4FD1-AF08-F4222D7E59BB}" srcOrd="2" destOrd="0" parTransId="{0BF1E893-7045-474C-9337-D2F0997B552F}" sibTransId="{667AC826-F337-48D1-905F-E794017B4D40}"/>
    <dgm:cxn modelId="{AF634790-0A7F-46F8-95B9-917D8106FEA4}" srcId="{92A30A86-15D3-4701-9A1D-C8B2FC8CF646}" destId="{D2DC1019-8647-40A3-8606-277BC65369B3}" srcOrd="0" destOrd="0" parTransId="{C6BB0FBF-374B-4E29-874B-7C8CB73FEFE8}" sibTransId="{87FDFD01-9F8B-4C03-93C9-67E1DD14410D}"/>
    <dgm:cxn modelId="{D2ECC6AF-A8B0-4434-8A6F-3B919E398D3E}" type="presOf" srcId="{BA54F130-E8BB-488C-9FA0-71CEF348B051}" destId="{5165B30E-42B8-457F-9C85-225EEEB5740F}" srcOrd="0" destOrd="0" presId="urn:microsoft.com/office/officeart/2005/8/layout/process1"/>
    <dgm:cxn modelId="{48BA4C3E-2C1A-472D-8E4F-F8BB96746AB8}" type="presOf" srcId="{92A30A86-15D3-4701-9A1D-C8B2FC8CF646}" destId="{97D24591-49D9-4A6D-8FA4-CA87E6096825}" srcOrd="0" destOrd="0" presId="urn:microsoft.com/office/officeart/2005/8/layout/process1"/>
    <dgm:cxn modelId="{8BB79318-18E0-43DF-9FC8-948A4764E980}" type="presOf" srcId="{0B0AC10E-000B-496E-A76A-F4586A0E6FE1}" destId="{97D24591-49D9-4A6D-8FA4-CA87E6096825}" srcOrd="0" destOrd="5" presId="urn:microsoft.com/office/officeart/2005/8/layout/process1"/>
    <dgm:cxn modelId="{CF1918B5-33D9-44CA-9628-DD2408A68DF8}" type="presOf" srcId="{28701595-9247-4918-9BC8-0733BF4EC9AF}" destId="{B8AF27C1-DE6C-4338-B74A-A9177AABFCA6}" srcOrd="0" destOrd="0" presId="urn:microsoft.com/office/officeart/2005/8/layout/process1"/>
    <dgm:cxn modelId="{D98EDFEB-C28B-4E62-999A-A17D49E3220A}" srcId="{92A30A86-15D3-4701-9A1D-C8B2FC8CF646}" destId="{513703D2-5F03-4EF0-9046-6EE038D8E971}" srcOrd="1" destOrd="0" parTransId="{CB86B8BF-7BC9-49FB-A24B-B2665412E778}" sibTransId="{7CF154C4-E653-44F9-B960-2B451D01F890}"/>
    <dgm:cxn modelId="{18AF3E57-E395-4EEB-9E01-60B9B6F0B968}" type="presOf" srcId="{513703D2-5F03-4EF0-9046-6EE038D8E971}" destId="{97D24591-49D9-4A6D-8FA4-CA87E6096825}" srcOrd="0" destOrd="2" presId="urn:microsoft.com/office/officeart/2005/8/layout/process1"/>
    <dgm:cxn modelId="{CE23708B-B184-44F4-BBC3-8D9261830AB7}" type="presOf" srcId="{BF6D4FD3-BA7E-4A7B-8295-714F4C5E1303}" destId="{A163AEE8-3CDE-42F8-A994-93BE9169C522}" srcOrd="0" destOrd="0" presId="urn:microsoft.com/office/officeart/2005/8/layout/process1"/>
    <dgm:cxn modelId="{05DBAF76-EA58-4243-A053-19D92B19E229}" type="presParOf" srcId="{58D87AB0-7789-4348-8B92-42A9CAC958CA}" destId="{EA645219-2978-42C5-BE6F-CD127A9DBF4C}" srcOrd="0" destOrd="0" presId="urn:microsoft.com/office/officeart/2005/8/layout/process1"/>
    <dgm:cxn modelId="{59B68AC2-F857-44FB-BEAC-201D10BA9D87}" type="presParOf" srcId="{58D87AB0-7789-4348-8B92-42A9CAC958CA}" destId="{A163AEE8-3CDE-42F8-A994-93BE9169C522}" srcOrd="1" destOrd="0" presId="urn:microsoft.com/office/officeart/2005/8/layout/process1"/>
    <dgm:cxn modelId="{7146476D-FCF2-4E13-86F0-6A763C8D2A96}" type="presParOf" srcId="{A163AEE8-3CDE-42F8-A994-93BE9169C522}" destId="{862BB9F5-C568-4BBF-B83A-1436FA990B09}" srcOrd="0" destOrd="0" presId="urn:microsoft.com/office/officeart/2005/8/layout/process1"/>
    <dgm:cxn modelId="{B01B66D2-AFB9-4689-A8B7-D12C0A139832}" type="presParOf" srcId="{58D87AB0-7789-4348-8B92-42A9CAC958CA}" destId="{97D24591-49D9-4A6D-8FA4-CA87E6096825}" srcOrd="2" destOrd="0" presId="urn:microsoft.com/office/officeart/2005/8/layout/process1"/>
    <dgm:cxn modelId="{290A2098-DEF6-46DC-8F92-588DA5F25362}" type="presParOf" srcId="{58D87AB0-7789-4348-8B92-42A9CAC958CA}" destId="{5165B30E-42B8-457F-9C85-225EEEB5740F}" srcOrd="3" destOrd="0" presId="urn:microsoft.com/office/officeart/2005/8/layout/process1"/>
    <dgm:cxn modelId="{11AF3A89-D8C7-45B0-BFB0-2A2C062A0311}" type="presParOf" srcId="{5165B30E-42B8-457F-9C85-225EEEB5740F}" destId="{0FA51BA0-DA55-45A9-A430-E311063EF6D6}" srcOrd="0" destOrd="0" presId="urn:microsoft.com/office/officeart/2005/8/layout/process1"/>
    <dgm:cxn modelId="{D2E9AC8A-9E6A-4B36-9741-23006E3B5885}" type="presParOf" srcId="{58D87AB0-7789-4348-8B92-42A9CAC958CA}" destId="{B8AF27C1-DE6C-4338-B74A-A9177AABFCA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AA05F7-E656-4AC7-B479-6F3EB1B75490}"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6B99F845-1606-424C-A4A0-79E744223C12}">
      <dgm:prSet/>
      <dgm:spPr/>
      <dgm:t>
        <a:bodyPr/>
        <a:lstStyle/>
        <a:p>
          <a:r>
            <a:rPr lang="en-US"/>
            <a:t>BLOG</a:t>
          </a:r>
        </a:p>
      </dgm:t>
    </dgm:pt>
    <dgm:pt modelId="{6E7FCADA-6B40-4FCC-8243-67BF93FEA35C}" type="parTrans" cxnId="{3EB1CFE5-EAE8-4D7E-AA63-DC5D7D30970F}">
      <dgm:prSet/>
      <dgm:spPr/>
      <dgm:t>
        <a:bodyPr/>
        <a:lstStyle/>
        <a:p>
          <a:endParaRPr lang="en-US"/>
        </a:p>
      </dgm:t>
    </dgm:pt>
    <dgm:pt modelId="{AE980D41-63B3-4B48-8323-3520948D3CF5}" type="sibTrans" cxnId="{3EB1CFE5-EAE8-4D7E-AA63-DC5D7D30970F}">
      <dgm:prSet/>
      <dgm:spPr/>
      <dgm:t>
        <a:bodyPr/>
        <a:lstStyle/>
        <a:p>
          <a:endParaRPr lang="en-US"/>
        </a:p>
      </dgm:t>
    </dgm:pt>
    <dgm:pt modelId="{7C16F290-9F5F-4AF9-A3BA-75D903AA95A8}">
      <dgm:prSet/>
      <dgm:spPr/>
      <dgm:t>
        <a:bodyPr/>
        <a:lstStyle/>
        <a:p>
          <a:r>
            <a:rPr lang="en-US"/>
            <a:t>NO COST</a:t>
          </a:r>
        </a:p>
      </dgm:t>
    </dgm:pt>
    <dgm:pt modelId="{F82E0118-F03C-4EF1-8A45-82C3FCEA1012}" type="parTrans" cxnId="{ED417AB1-F9B6-4AC2-936D-DF23653330AC}">
      <dgm:prSet/>
      <dgm:spPr/>
      <dgm:t>
        <a:bodyPr/>
        <a:lstStyle/>
        <a:p>
          <a:endParaRPr lang="en-US"/>
        </a:p>
      </dgm:t>
    </dgm:pt>
    <dgm:pt modelId="{5844E53C-2A6F-4F9E-9891-1638C7F93CAD}" type="sibTrans" cxnId="{ED417AB1-F9B6-4AC2-936D-DF23653330AC}">
      <dgm:prSet/>
      <dgm:spPr/>
      <dgm:t>
        <a:bodyPr/>
        <a:lstStyle/>
        <a:p>
          <a:endParaRPr lang="en-US"/>
        </a:p>
      </dgm:t>
    </dgm:pt>
    <dgm:pt modelId="{217AFC5F-D35D-480A-B764-2A17FB59A84D}">
      <dgm:prSet/>
      <dgm:spPr/>
      <dgm:t>
        <a:bodyPr/>
        <a:lstStyle/>
        <a:p>
          <a:r>
            <a:rPr lang="en-US"/>
            <a:t>MINI PROJECTS</a:t>
          </a:r>
        </a:p>
      </dgm:t>
    </dgm:pt>
    <dgm:pt modelId="{72498264-34CF-4621-AC8C-50D6D86117D0}" type="parTrans" cxnId="{BE810A6E-C3AE-4040-B809-06C0DEC58EE2}">
      <dgm:prSet/>
      <dgm:spPr/>
      <dgm:t>
        <a:bodyPr/>
        <a:lstStyle/>
        <a:p>
          <a:endParaRPr lang="en-US"/>
        </a:p>
      </dgm:t>
    </dgm:pt>
    <dgm:pt modelId="{9876A7AD-9A00-4A2A-B026-EB7FC51EFA3E}" type="sibTrans" cxnId="{BE810A6E-C3AE-4040-B809-06C0DEC58EE2}">
      <dgm:prSet/>
      <dgm:spPr/>
      <dgm:t>
        <a:bodyPr/>
        <a:lstStyle/>
        <a:p>
          <a:endParaRPr lang="en-US"/>
        </a:p>
      </dgm:t>
    </dgm:pt>
    <dgm:pt modelId="{01A875BE-8B46-4938-8F90-BE22240D435F}">
      <dgm:prSet/>
      <dgm:spPr/>
      <dgm:t>
        <a:bodyPr/>
        <a:lstStyle/>
        <a:p>
          <a:r>
            <a:rPr lang="en-US"/>
            <a:t>BROCHURES</a:t>
          </a:r>
        </a:p>
      </dgm:t>
    </dgm:pt>
    <dgm:pt modelId="{87EC8320-8377-4585-AE73-BF6F5B60660F}" type="parTrans" cxnId="{E1B70552-333D-4E8D-8820-1586074D106C}">
      <dgm:prSet/>
      <dgm:spPr/>
      <dgm:t>
        <a:bodyPr/>
        <a:lstStyle/>
        <a:p>
          <a:endParaRPr lang="en-US"/>
        </a:p>
      </dgm:t>
    </dgm:pt>
    <dgm:pt modelId="{BED3FFA7-4F09-42BA-9EE1-09CB95600AE4}" type="sibTrans" cxnId="{E1B70552-333D-4E8D-8820-1586074D106C}">
      <dgm:prSet/>
      <dgm:spPr/>
      <dgm:t>
        <a:bodyPr/>
        <a:lstStyle/>
        <a:p>
          <a:endParaRPr lang="en-US"/>
        </a:p>
      </dgm:t>
    </dgm:pt>
    <dgm:pt modelId="{6DB6B701-2E9A-4132-8014-FC2F0906FE50}">
      <dgm:prSet/>
      <dgm:spPr/>
      <dgm:t>
        <a:bodyPr/>
        <a:lstStyle/>
        <a:p>
          <a:r>
            <a:rPr lang="en-US"/>
            <a:t>NO COST</a:t>
          </a:r>
        </a:p>
      </dgm:t>
    </dgm:pt>
    <dgm:pt modelId="{FBB88F11-AA38-4639-B6F1-07B3F912EF7D}" type="parTrans" cxnId="{7E0086C7-D337-4735-980F-F6754BB5B11C}">
      <dgm:prSet/>
      <dgm:spPr/>
      <dgm:t>
        <a:bodyPr/>
        <a:lstStyle/>
        <a:p>
          <a:endParaRPr lang="en-US"/>
        </a:p>
      </dgm:t>
    </dgm:pt>
    <dgm:pt modelId="{F6B1A3E5-DB33-4E4C-9C87-786BDFF3EA2D}" type="sibTrans" cxnId="{7E0086C7-D337-4735-980F-F6754BB5B11C}">
      <dgm:prSet/>
      <dgm:spPr/>
      <dgm:t>
        <a:bodyPr/>
        <a:lstStyle/>
        <a:p>
          <a:endParaRPr lang="en-US"/>
        </a:p>
      </dgm:t>
    </dgm:pt>
    <dgm:pt modelId="{CF93D7A7-62C7-4452-865E-A6636CC36A98}">
      <dgm:prSet/>
      <dgm:spPr/>
      <dgm:t>
        <a:bodyPr/>
        <a:lstStyle/>
        <a:p>
          <a:r>
            <a:rPr lang="en-US"/>
            <a:t>ELEVATOR SPEECHES</a:t>
          </a:r>
        </a:p>
      </dgm:t>
    </dgm:pt>
    <dgm:pt modelId="{7F5483F0-6801-405E-9A66-0C846C7FFD90}" type="parTrans" cxnId="{E654E3DD-334E-435B-8852-870A416DBB07}">
      <dgm:prSet/>
      <dgm:spPr/>
      <dgm:t>
        <a:bodyPr/>
        <a:lstStyle/>
        <a:p>
          <a:endParaRPr lang="en-US"/>
        </a:p>
      </dgm:t>
    </dgm:pt>
    <dgm:pt modelId="{9BDE2D14-724D-479E-A87D-2920A71B7F6F}" type="sibTrans" cxnId="{E654E3DD-334E-435B-8852-870A416DBB07}">
      <dgm:prSet/>
      <dgm:spPr/>
      <dgm:t>
        <a:bodyPr/>
        <a:lstStyle/>
        <a:p>
          <a:endParaRPr lang="en-US"/>
        </a:p>
      </dgm:t>
    </dgm:pt>
    <dgm:pt modelId="{E688EF63-DCF6-4D6C-89A9-92BEEA6A7B31}">
      <dgm:prSet/>
      <dgm:spPr/>
      <dgm:t>
        <a:bodyPr/>
        <a:lstStyle/>
        <a:p>
          <a:r>
            <a:rPr lang="en-US" dirty="0"/>
            <a:t>MATERIALS FOR PRESENTATIONS</a:t>
          </a:r>
        </a:p>
      </dgm:t>
    </dgm:pt>
    <dgm:pt modelId="{37C082EF-248E-498F-98C7-875D2837886C}" type="parTrans" cxnId="{2D166B4B-4381-47D3-8ABC-E556DDAA6AEF}">
      <dgm:prSet/>
      <dgm:spPr/>
      <dgm:t>
        <a:bodyPr/>
        <a:lstStyle/>
        <a:p>
          <a:endParaRPr lang="en-US"/>
        </a:p>
      </dgm:t>
    </dgm:pt>
    <dgm:pt modelId="{3C1FF703-EBF3-4878-BA1E-EB0E69B51CA3}" type="sibTrans" cxnId="{2D166B4B-4381-47D3-8ABC-E556DDAA6AEF}">
      <dgm:prSet/>
      <dgm:spPr/>
      <dgm:t>
        <a:bodyPr/>
        <a:lstStyle/>
        <a:p>
          <a:endParaRPr lang="en-US"/>
        </a:p>
      </dgm:t>
    </dgm:pt>
    <dgm:pt modelId="{CB477C7F-6066-4ABF-B3AC-56CB43A9F790}">
      <dgm:prSet/>
      <dgm:spPr/>
      <dgm:t>
        <a:bodyPr/>
        <a:lstStyle/>
        <a:p>
          <a:r>
            <a:rPr lang="en-US"/>
            <a:t>POSTER PROJECT</a:t>
          </a:r>
        </a:p>
      </dgm:t>
    </dgm:pt>
    <dgm:pt modelId="{1E5BDAF3-26EE-4B4D-ABEB-E8BB2172EF44}" type="parTrans" cxnId="{624C20DF-47D4-40D1-8B4F-B28280AF1873}">
      <dgm:prSet/>
      <dgm:spPr/>
      <dgm:t>
        <a:bodyPr/>
        <a:lstStyle/>
        <a:p>
          <a:endParaRPr lang="en-US"/>
        </a:p>
      </dgm:t>
    </dgm:pt>
    <dgm:pt modelId="{2878A703-59E8-4265-A551-F6BF94FC0E89}" type="sibTrans" cxnId="{624C20DF-47D4-40D1-8B4F-B28280AF1873}">
      <dgm:prSet/>
      <dgm:spPr/>
      <dgm:t>
        <a:bodyPr/>
        <a:lstStyle/>
        <a:p>
          <a:endParaRPr lang="en-US"/>
        </a:p>
      </dgm:t>
    </dgm:pt>
    <dgm:pt modelId="{3FEC9432-C968-467B-9713-5655C6AC32BC}">
      <dgm:prSet/>
      <dgm:spPr/>
      <dgm:t>
        <a:bodyPr/>
        <a:lstStyle/>
        <a:p>
          <a:r>
            <a:rPr lang="en-US"/>
            <a:t>PRIZE</a:t>
          </a:r>
        </a:p>
      </dgm:t>
    </dgm:pt>
    <dgm:pt modelId="{832C5AEE-35B5-4DCE-90A5-206825346FA6}" type="parTrans" cxnId="{EE7ABEA0-4CA1-4696-A606-BD6DC39FE59C}">
      <dgm:prSet/>
      <dgm:spPr/>
      <dgm:t>
        <a:bodyPr/>
        <a:lstStyle/>
        <a:p>
          <a:endParaRPr lang="en-US"/>
        </a:p>
      </dgm:t>
    </dgm:pt>
    <dgm:pt modelId="{CD5ED813-C212-435E-9F5C-6E5360F7C108}" type="sibTrans" cxnId="{EE7ABEA0-4CA1-4696-A606-BD6DC39FE59C}">
      <dgm:prSet/>
      <dgm:spPr/>
      <dgm:t>
        <a:bodyPr/>
        <a:lstStyle/>
        <a:p>
          <a:endParaRPr lang="en-US"/>
        </a:p>
      </dgm:t>
    </dgm:pt>
    <dgm:pt modelId="{B3D8A148-72DE-44BE-8B5B-4AC090A884A2}" type="pres">
      <dgm:prSet presAssocID="{EFAA05F7-E656-4AC7-B479-6F3EB1B75490}" presName="Name0" presStyleCnt="0">
        <dgm:presLayoutVars>
          <dgm:dir/>
          <dgm:resizeHandles val="exact"/>
        </dgm:presLayoutVars>
      </dgm:prSet>
      <dgm:spPr/>
      <dgm:t>
        <a:bodyPr/>
        <a:lstStyle/>
        <a:p>
          <a:endParaRPr lang="en-US"/>
        </a:p>
      </dgm:t>
    </dgm:pt>
    <dgm:pt modelId="{091A32A2-E16A-44BF-89E5-1B045FB8EB95}" type="pres">
      <dgm:prSet presAssocID="{6B99F845-1606-424C-A4A0-79E744223C12}" presName="node" presStyleLbl="node1" presStyleIdx="0" presStyleCnt="2">
        <dgm:presLayoutVars>
          <dgm:bulletEnabled val="1"/>
        </dgm:presLayoutVars>
      </dgm:prSet>
      <dgm:spPr/>
      <dgm:t>
        <a:bodyPr/>
        <a:lstStyle/>
        <a:p>
          <a:endParaRPr lang="en-US"/>
        </a:p>
      </dgm:t>
    </dgm:pt>
    <dgm:pt modelId="{9266FED4-86D6-4C68-9FEA-09827714AB9E}" type="pres">
      <dgm:prSet presAssocID="{AE980D41-63B3-4B48-8323-3520948D3CF5}" presName="sibTrans" presStyleCnt="0"/>
      <dgm:spPr/>
    </dgm:pt>
    <dgm:pt modelId="{04E4730F-CABA-4B04-A32E-E861D986C502}" type="pres">
      <dgm:prSet presAssocID="{217AFC5F-D35D-480A-B764-2A17FB59A84D}" presName="node" presStyleLbl="node1" presStyleIdx="1" presStyleCnt="2">
        <dgm:presLayoutVars>
          <dgm:bulletEnabled val="1"/>
        </dgm:presLayoutVars>
      </dgm:prSet>
      <dgm:spPr/>
      <dgm:t>
        <a:bodyPr/>
        <a:lstStyle/>
        <a:p>
          <a:endParaRPr lang="en-US"/>
        </a:p>
      </dgm:t>
    </dgm:pt>
  </dgm:ptLst>
  <dgm:cxnLst>
    <dgm:cxn modelId="{F4BB0F7A-C46A-4537-8486-4DC8512CB298}" type="presOf" srcId="{01A875BE-8B46-4938-8F90-BE22240D435F}" destId="{04E4730F-CABA-4B04-A32E-E861D986C502}" srcOrd="0" destOrd="1" presId="urn:microsoft.com/office/officeart/2005/8/layout/hList6"/>
    <dgm:cxn modelId="{5B372C30-0B3A-46FE-83D6-CC45934EE3A5}" type="presOf" srcId="{3FEC9432-C968-467B-9713-5655C6AC32BC}" destId="{04E4730F-CABA-4B04-A32E-E861D986C502}" srcOrd="0" destOrd="6" presId="urn:microsoft.com/office/officeart/2005/8/layout/hList6"/>
    <dgm:cxn modelId="{13F5CE72-8EB9-4311-96D9-40D9F3A1169F}" type="presOf" srcId="{CB477C7F-6066-4ABF-B3AC-56CB43A9F790}" destId="{04E4730F-CABA-4B04-A32E-E861D986C502}" srcOrd="0" destOrd="5" presId="urn:microsoft.com/office/officeart/2005/8/layout/hList6"/>
    <dgm:cxn modelId="{ED417AB1-F9B6-4AC2-936D-DF23653330AC}" srcId="{6B99F845-1606-424C-A4A0-79E744223C12}" destId="{7C16F290-9F5F-4AF9-A3BA-75D903AA95A8}" srcOrd="0" destOrd="0" parTransId="{F82E0118-F03C-4EF1-8A45-82C3FCEA1012}" sibTransId="{5844E53C-2A6F-4F9E-9891-1638C7F93CAD}"/>
    <dgm:cxn modelId="{2D166B4B-4381-47D3-8ABC-E556DDAA6AEF}" srcId="{CF93D7A7-62C7-4452-865E-A6636CC36A98}" destId="{E688EF63-DCF6-4D6C-89A9-92BEEA6A7B31}" srcOrd="0" destOrd="0" parTransId="{37C082EF-248E-498F-98C7-875D2837886C}" sibTransId="{3C1FF703-EBF3-4878-BA1E-EB0E69B51CA3}"/>
    <dgm:cxn modelId="{543E0FDA-04A4-46F8-9785-56736D776F89}" type="presOf" srcId="{6B99F845-1606-424C-A4A0-79E744223C12}" destId="{091A32A2-E16A-44BF-89E5-1B045FB8EB95}" srcOrd="0" destOrd="0" presId="urn:microsoft.com/office/officeart/2005/8/layout/hList6"/>
    <dgm:cxn modelId="{624C20DF-47D4-40D1-8B4F-B28280AF1873}" srcId="{217AFC5F-D35D-480A-B764-2A17FB59A84D}" destId="{CB477C7F-6066-4ABF-B3AC-56CB43A9F790}" srcOrd="2" destOrd="0" parTransId="{1E5BDAF3-26EE-4B4D-ABEB-E8BB2172EF44}" sibTransId="{2878A703-59E8-4265-A551-F6BF94FC0E89}"/>
    <dgm:cxn modelId="{BC095DAD-3C86-4A49-BF0F-204808D86109}" type="presOf" srcId="{EFAA05F7-E656-4AC7-B479-6F3EB1B75490}" destId="{B3D8A148-72DE-44BE-8B5B-4AC090A884A2}" srcOrd="0" destOrd="0" presId="urn:microsoft.com/office/officeart/2005/8/layout/hList6"/>
    <dgm:cxn modelId="{E654E3DD-334E-435B-8852-870A416DBB07}" srcId="{217AFC5F-D35D-480A-B764-2A17FB59A84D}" destId="{CF93D7A7-62C7-4452-865E-A6636CC36A98}" srcOrd="1" destOrd="0" parTransId="{7F5483F0-6801-405E-9A66-0C846C7FFD90}" sibTransId="{9BDE2D14-724D-479E-A87D-2920A71B7F6F}"/>
    <dgm:cxn modelId="{D4A391C7-F68B-4DA0-9A0D-AD36E6F4A0D9}" type="presOf" srcId="{7C16F290-9F5F-4AF9-A3BA-75D903AA95A8}" destId="{091A32A2-E16A-44BF-89E5-1B045FB8EB95}" srcOrd="0" destOrd="1" presId="urn:microsoft.com/office/officeart/2005/8/layout/hList6"/>
    <dgm:cxn modelId="{3EB1CFE5-EAE8-4D7E-AA63-DC5D7D30970F}" srcId="{EFAA05F7-E656-4AC7-B479-6F3EB1B75490}" destId="{6B99F845-1606-424C-A4A0-79E744223C12}" srcOrd="0" destOrd="0" parTransId="{6E7FCADA-6B40-4FCC-8243-67BF93FEA35C}" sibTransId="{AE980D41-63B3-4B48-8323-3520948D3CF5}"/>
    <dgm:cxn modelId="{6AF93E85-A38D-4313-9184-D2D5BF1E04D4}" type="presOf" srcId="{CF93D7A7-62C7-4452-865E-A6636CC36A98}" destId="{04E4730F-CABA-4B04-A32E-E861D986C502}" srcOrd="0" destOrd="3" presId="urn:microsoft.com/office/officeart/2005/8/layout/hList6"/>
    <dgm:cxn modelId="{BE810A6E-C3AE-4040-B809-06C0DEC58EE2}" srcId="{EFAA05F7-E656-4AC7-B479-6F3EB1B75490}" destId="{217AFC5F-D35D-480A-B764-2A17FB59A84D}" srcOrd="1" destOrd="0" parTransId="{72498264-34CF-4621-AC8C-50D6D86117D0}" sibTransId="{9876A7AD-9A00-4A2A-B026-EB7FC51EFA3E}"/>
    <dgm:cxn modelId="{A8CB6323-43D7-4730-A726-333DC3473A3D}" type="presOf" srcId="{6DB6B701-2E9A-4132-8014-FC2F0906FE50}" destId="{04E4730F-CABA-4B04-A32E-E861D986C502}" srcOrd="0" destOrd="2" presId="urn:microsoft.com/office/officeart/2005/8/layout/hList6"/>
    <dgm:cxn modelId="{E1B70552-333D-4E8D-8820-1586074D106C}" srcId="{217AFC5F-D35D-480A-B764-2A17FB59A84D}" destId="{01A875BE-8B46-4938-8F90-BE22240D435F}" srcOrd="0" destOrd="0" parTransId="{87EC8320-8377-4585-AE73-BF6F5B60660F}" sibTransId="{BED3FFA7-4F09-42BA-9EE1-09CB95600AE4}"/>
    <dgm:cxn modelId="{C8C2BDF9-5CAE-42E6-835E-7639736C3399}" type="presOf" srcId="{217AFC5F-D35D-480A-B764-2A17FB59A84D}" destId="{04E4730F-CABA-4B04-A32E-E861D986C502}" srcOrd="0" destOrd="0" presId="urn:microsoft.com/office/officeart/2005/8/layout/hList6"/>
    <dgm:cxn modelId="{6095D624-DE69-4867-99EF-EB839DC08104}" type="presOf" srcId="{E688EF63-DCF6-4D6C-89A9-92BEEA6A7B31}" destId="{04E4730F-CABA-4B04-A32E-E861D986C502}" srcOrd="0" destOrd="4" presId="urn:microsoft.com/office/officeart/2005/8/layout/hList6"/>
    <dgm:cxn modelId="{7E0086C7-D337-4735-980F-F6754BB5B11C}" srcId="{01A875BE-8B46-4938-8F90-BE22240D435F}" destId="{6DB6B701-2E9A-4132-8014-FC2F0906FE50}" srcOrd="0" destOrd="0" parTransId="{FBB88F11-AA38-4639-B6F1-07B3F912EF7D}" sibTransId="{F6B1A3E5-DB33-4E4C-9C87-786BDFF3EA2D}"/>
    <dgm:cxn modelId="{EE7ABEA0-4CA1-4696-A606-BD6DC39FE59C}" srcId="{CB477C7F-6066-4ABF-B3AC-56CB43A9F790}" destId="{3FEC9432-C968-467B-9713-5655C6AC32BC}" srcOrd="0" destOrd="0" parTransId="{832C5AEE-35B5-4DCE-90A5-206825346FA6}" sibTransId="{CD5ED813-C212-435E-9F5C-6E5360F7C108}"/>
    <dgm:cxn modelId="{21ECBC70-0BE2-44DA-B97A-5BF9C72815EC}" type="presParOf" srcId="{B3D8A148-72DE-44BE-8B5B-4AC090A884A2}" destId="{091A32A2-E16A-44BF-89E5-1B045FB8EB95}" srcOrd="0" destOrd="0" presId="urn:microsoft.com/office/officeart/2005/8/layout/hList6"/>
    <dgm:cxn modelId="{AE367A88-762E-49D9-A6EB-80D91B663E27}" type="presParOf" srcId="{B3D8A148-72DE-44BE-8B5B-4AC090A884A2}" destId="{9266FED4-86D6-4C68-9FEA-09827714AB9E}" srcOrd="1" destOrd="0" presId="urn:microsoft.com/office/officeart/2005/8/layout/hList6"/>
    <dgm:cxn modelId="{5BDFEF5D-9506-4861-8EAC-5B0DC9A438F5}" type="presParOf" srcId="{B3D8A148-72DE-44BE-8B5B-4AC090A884A2}" destId="{04E4730F-CABA-4B04-A32E-E861D986C502}"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9A4AB-E2B2-4750-AC42-10C59E6279AF}" type="datetimeFigureOut">
              <a:rPr lang="en-US" smtClean="0"/>
              <a:t>10/8/2016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32270-CF54-4300-9E16-FC5585C5B4B2}" type="slidenum">
              <a:rPr lang="en-US" smtClean="0"/>
              <a:t>‹#›</a:t>
            </a:fld>
            <a:endParaRPr lang="en-US"/>
          </a:p>
        </p:txBody>
      </p:sp>
    </p:spTree>
    <p:extLst>
      <p:ext uri="{BB962C8B-B14F-4D97-AF65-F5344CB8AC3E}">
        <p14:creationId xmlns:p14="http://schemas.microsoft.com/office/powerpoint/2010/main" val="755464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B0743F-7DFB-44A2-A1CC-020B1E685EC2}" type="slidenum">
              <a:rPr lang="en-US" smtClean="0"/>
              <a:t>1</a:t>
            </a:fld>
            <a:endParaRPr lang="en-US"/>
          </a:p>
        </p:txBody>
      </p:sp>
    </p:spTree>
    <p:extLst>
      <p:ext uri="{BB962C8B-B14F-4D97-AF65-F5344CB8AC3E}">
        <p14:creationId xmlns:p14="http://schemas.microsoft.com/office/powerpoint/2010/main" val="1890337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32270-CF54-4300-9E16-FC5585C5B4B2}" type="slidenum">
              <a:rPr lang="en-US" smtClean="0"/>
              <a:t>40</a:t>
            </a:fld>
            <a:endParaRPr lang="en-US"/>
          </a:p>
        </p:txBody>
      </p:sp>
    </p:spTree>
    <p:extLst>
      <p:ext uri="{BB962C8B-B14F-4D97-AF65-F5344CB8AC3E}">
        <p14:creationId xmlns:p14="http://schemas.microsoft.com/office/powerpoint/2010/main" val="4259365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The first series is the back-to-school section. An introduction to the series was posted and then every other Monday a sub-topic post  was published. Some sub-topics covered are SBB certification, Masters degree, DCLS, miscellaneous certifications and lab management/leadership programs. After these topics are all posted, the summary with brochure attachment will be published. And then on to the next topic.</a:t>
            </a:r>
          </a:p>
          <a:p>
            <a:endParaRPr lang="en-US" dirty="0"/>
          </a:p>
        </p:txBody>
      </p:sp>
      <p:sp>
        <p:nvSpPr>
          <p:cNvPr id="4" name="Slide Number Placeholder 3"/>
          <p:cNvSpPr>
            <a:spLocks noGrp="1"/>
          </p:cNvSpPr>
          <p:nvPr>
            <p:ph type="sldNum" sz="quarter" idx="10"/>
          </p:nvPr>
        </p:nvSpPr>
        <p:spPr/>
        <p:txBody>
          <a:bodyPr/>
          <a:lstStyle/>
          <a:p>
            <a:fld id="{95832270-CF54-4300-9E16-FC5585C5B4B2}" type="slidenum">
              <a:rPr lang="en-US" smtClean="0"/>
              <a:t>51</a:t>
            </a:fld>
            <a:endParaRPr lang="en-US"/>
          </a:p>
        </p:txBody>
      </p:sp>
    </p:spTree>
    <p:extLst>
      <p:ext uri="{BB962C8B-B14F-4D97-AF65-F5344CB8AC3E}">
        <p14:creationId xmlns:p14="http://schemas.microsoft.com/office/powerpoint/2010/main" val="1829737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32270-CF54-4300-9E16-FC5585C5B4B2}" type="slidenum">
              <a:rPr lang="en-US" smtClean="0"/>
              <a:t>72</a:t>
            </a:fld>
            <a:endParaRPr lang="en-US"/>
          </a:p>
        </p:txBody>
      </p:sp>
    </p:spTree>
    <p:extLst>
      <p:ext uri="{BB962C8B-B14F-4D97-AF65-F5344CB8AC3E}">
        <p14:creationId xmlns:p14="http://schemas.microsoft.com/office/powerpoint/2010/main" val="1850520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paraphrase: We wanted to create … easy to maintain</a:t>
            </a:r>
            <a:r>
              <a:rPr lang="en-US" baseline="0" dirty="0"/>
              <a:t>, easy to reach large number of people (non/members), host to a wide variety of topics</a:t>
            </a:r>
            <a:endParaRPr lang="en-US" dirty="0"/>
          </a:p>
        </p:txBody>
      </p:sp>
      <p:sp>
        <p:nvSpPr>
          <p:cNvPr id="4" name="Slide Number Placeholder 3"/>
          <p:cNvSpPr>
            <a:spLocks noGrp="1"/>
          </p:cNvSpPr>
          <p:nvPr>
            <p:ph type="sldNum" sz="quarter" idx="10"/>
          </p:nvPr>
        </p:nvSpPr>
        <p:spPr/>
        <p:txBody>
          <a:bodyPr/>
          <a:lstStyle/>
          <a:p>
            <a:fld id="{95832270-CF54-4300-9E16-FC5585C5B4B2}" type="slidenum">
              <a:rPr lang="en-US" smtClean="0"/>
              <a:t>8</a:t>
            </a:fld>
            <a:endParaRPr lang="en-US"/>
          </a:p>
        </p:txBody>
      </p:sp>
    </p:spTree>
    <p:extLst>
      <p:ext uri="{BB962C8B-B14F-4D97-AF65-F5344CB8AC3E}">
        <p14:creationId xmlns:p14="http://schemas.microsoft.com/office/powerpoint/2010/main" val="1835051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Part of the public domain</a:t>
            </a:r>
          </a:p>
          <a:p>
            <a:pPr marL="228600" indent="-228600">
              <a:buAutoNum type="arabicPeriod"/>
            </a:pPr>
            <a:r>
              <a:rPr lang="en-US" dirty="0"/>
              <a:t>Not</a:t>
            </a:r>
            <a:r>
              <a:rPr lang="en-US" baseline="0" dirty="0"/>
              <a:t> ideal to have turnover, but can be useful to help incorporate new ideas.</a:t>
            </a:r>
          </a:p>
          <a:p>
            <a:pPr marL="228600" indent="-228600">
              <a:buAutoNum type="arabicPeriod"/>
            </a:pPr>
            <a:r>
              <a:rPr lang="en-US" baseline="0" dirty="0"/>
              <a:t>Individual blog posts can be tied into </a:t>
            </a:r>
            <a:r>
              <a:rPr lang="en-US" baseline="0" dirty="0" err="1"/>
              <a:t>facebook</a:t>
            </a:r>
            <a:r>
              <a:rPr lang="en-US" baseline="0" dirty="0"/>
              <a:t> and twitter</a:t>
            </a:r>
          </a:p>
          <a:p>
            <a:pPr marL="228600" indent="-228600">
              <a:buAutoNum type="arabicPeriod"/>
            </a:pPr>
            <a:r>
              <a:rPr lang="en-US" baseline="0" dirty="0"/>
              <a:t>Comments are posted in real-time, although authors can review and delete and comments deemed inappropriate</a:t>
            </a:r>
          </a:p>
          <a:p>
            <a:pPr marL="228600" indent="-228600">
              <a:buAutoNum type="arabicPeriod"/>
            </a:pPr>
            <a:r>
              <a:rPr lang="en-US" baseline="0" dirty="0"/>
              <a:t>ASCLS </a:t>
            </a:r>
            <a:r>
              <a:rPr lang="en-US" baseline="0" dirty="0" err="1"/>
              <a:t>nat’l</a:t>
            </a:r>
            <a:r>
              <a:rPr lang="en-US" baseline="0" dirty="0"/>
              <a:t> and state websites, other lab/medical/research sites</a:t>
            </a:r>
          </a:p>
          <a:p>
            <a:pPr marL="228600" indent="-228600">
              <a:buAutoNum type="arabicPeriod"/>
            </a:pPr>
            <a:r>
              <a:rPr lang="en-US" baseline="0" dirty="0"/>
              <a:t>Less time committed, engage more people</a:t>
            </a:r>
            <a:endParaRPr lang="en-US" dirty="0"/>
          </a:p>
        </p:txBody>
      </p:sp>
      <p:sp>
        <p:nvSpPr>
          <p:cNvPr id="4" name="Slide Number Placeholder 3"/>
          <p:cNvSpPr>
            <a:spLocks noGrp="1"/>
          </p:cNvSpPr>
          <p:nvPr>
            <p:ph type="sldNum" sz="quarter" idx="10"/>
          </p:nvPr>
        </p:nvSpPr>
        <p:spPr/>
        <p:txBody>
          <a:bodyPr/>
          <a:lstStyle/>
          <a:p>
            <a:fld id="{95832270-CF54-4300-9E16-FC5585C5B4B2}" type="slidenum">
              <a:rPr lang="en-US" smtClean="0"/>
              <a:t>10</a:t>
            </a:fld>
            <a:endParaRPr lang="en-US"/>
          </a:p>
        </p:txBody>
      </p:sp>
    </p:spTree>
    <p:extLst>
      <p:ext uri="{BB962C8B-B14F-4D97-AF65-F5344CB8AC3E}">
        <p14:creationId xmlns:p14="http://schemas.microsoft.com/office/powerpoint/2010/main" val="1648952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how to navigate to the blog from the main page</a:t>
            </a:r>
          </a:p>
        </p:txBody>
      </p:sp>
      <p:sp>
        <p:nvSpPr>
          <p:cNvPr id="4" name="Slide Number Placeholder 3"/>
          <p:cNvSpPr>
            <a:spLocks noGrp="1"/>
          </p:cNvSpPr>
          <p:nvPr>
            <p:ph type="sldNum" sz="quarter" idx="10"/>
          </p:nvPr>
        </p:nvSpPr>
        <p:spPr/>
        <p:txBody>
          <a:bodyPr/>
          <a:lstStyle/>
          <a:p>
            <a:fld id="{95832270-CF54-4300-9E16-FC5585C5B4B2}" type="slidenum">
              <a:rPr lang="en-US" smtClean="0"/>
              <a:t>13</a:t>
            </a:fld>
            <a:endParaRPr lang="en-US"/>
          </a:p>
        </p:txBody>
      </p:sp>
    </p:spTree>
    <p:extLst>
      <p:ext uri="{BB962C8B-B14F-4D97-AF65-F5344CB8AC3E}">
        <p14:creationId xmlns:p14="http://schemas.microsoft.com/office/powerpoint/2010/main" val="1679612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types of</a:t>
            </a:r>
            <a:r>
              <a:rPr lang="en-US" baseline="0" dirty="0"/>
              <a:t> information that can be posted, </a:t>
            </a:r>
            <a:endParaRPr lang="en-US" dirty="0"/>
          </a:p>
        </p:txBody>
      </p:sp>
      <p:sp>
        <p:nvSpPr>
          <p:cNvPr id="4" name="Slide Number Placeholder 3"/>
          <p:cNvSpPr>
            <a:spLocks noGrp="1"/>
          </p:cNvSpPr>
          <p:nvPr>
            <p:ph type="sldNum" sz="quarter" idx="10"/>
          </p:nvPr>
        </p:nvSpPr>
        <p:spPr/>
        <p:txBody>
          <a:bodyPr/>
          <a:lstStyle/>
          <a:p>
            <a:fld id="{95832270-CF54-4300-9E16-FC5585C5B4B2}" type="slidenum">
              <a:rPr lang="en-US" smtClean="0"/>
              <a:t>16</a:t>
            </a:fld>
            <a:endParaRPr lang="en-US"/>
          </a:p>
        </p:txBody>
      </p:sp>
    </p:spTree>
    <p:extLst>
      <p:ext uri="{BB962C8B-B14F-4D97-AF65-F5344CB8AC3E}">
        <p14:creationId xmlns:p14="http://schemas.microsoft.com/office/powerpoint/2010/main" val="3623699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32270-CF54-4300-9E16-FC5585C5B4B2}" type="slidenum">
              <a:rPr lang="en-US" smtClean="0"/>
              <a:t>18</a:t>
            </a:fld>
            <a:endParaRPr lang="en-US"/>
          </a:p>
        </p:txBody>
      </p:sp>
    </p:spTree>
    <p:extLst>
      <p:ext uri="{BB962C8B-B14F-4D97-AF65-F5344CB8AC3E}">
        <p14:creationId xmlns:p14="http://schemas.microsoft.com/office/powerpoint/2010/main" val="853924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assess trends to see what</a:t>
            </a:r>
            <a:r>
              <a:rPr lang="en-US" baseline="0" dirty="0"/>
              <a:t> content</a:t>
            </a:r>
            <a:endParaRPr lang="en-US" dirty="0"/>
          </a:p>
        </p:txBody>
      </p:sp>
      <p:sp>
        <p:nvSpPr>
          <p:cNvPr id="4" name="Slide Number Placeholder 3"/>
          <p:cNvSpPr>
            <a:spLocks noGrp="1"/>
          </p:cNvSpPr>
          <p:nvPr>
            <p:ph type="sldNum" sz="quarter" idx="10"/>
          </p:nvPr>
        </p:nvSpPr>
        <p:spPr/>
        <p:txBody>
          <a:bodyPr/>
          <a:lstStyle/>
          <a:p>
            <a:fld id="{95832270-CF54-4300-9E16-FC5585C5B4B2}" type="slidenum">
              <a:rPr lang="en-US" smtClean="0"/>
              <a:t>27</a:t>
            </a:fld>
            <a:endParaRPr lang="en-US"/>
          </a:p>
        </p:txBody>
      </p:sp>
    </p:spTree>
    <p:extLst>
      <p:ext uri="{BB962C8B-B14F-4D97-AF65-F5344CB8AC3E}">
        <p14:creationId xmlns:p14="http://schemas.microsoft.com/office/powerpoint/2010/main" val="324159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32270-CF54-4300-9E16-FC5585C5B4B2}" type="slidenum">
              <a:rPr lang="en-US" smtClean="0"/>
              <a:t>30</a:t>
            </a:fld>
            <a:endParaRPr lang="en-US"/>
          </a:p>
        </p:txBody>
      </p:sp>
    </p:spTree>
    <p:extLst>
      <p:ext uri="{BB962C8B-B14F-4D97-AF65-F5344CB8AC3E}">
        <p14:creationId xmlns:p14="http://schemas.microsoft.com/office/powerpoint/2010/main" val="377950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blog can be</a:t>
            </a:r>
            <a:r>
              <a:rPr lang="en-US" baseline="0" dirty="0"/>
              <a:t> used to promote all ASCLS activities</a:t>
            </a:r>
            <a:endParaRPr lang="en-US" dirty="0"/>
          </a:p>
        </p:txBody>
      </p:sp>
      <p:sp>
        <p:nvSpPr>
          <p:cNvPr id="4" name="Slide Number Placeholder 3"/>
          <p:cNvSpPr>
            <a:spLocks noGrp="1"/>
          </p:cNvSpPr>
          <p:nvPr>
            <p:ph type="sldNum" sz="quarter" idx="10"/>
          </p:nvPr>
        </p:nvSpPr>
        <p:spPr/>
        <p:txBody>
          <a:bodyPr/>
          <a:lstStyle/>
          <a:p>
            <a:fld id="{95832270-CF54-4300-9E16-FC5585C5B4B2}" type="slidenum">
              <a:rPr lang="en-US" smtClean="0"/>
              <a:t>32</a:t>
            </a:fld>
            <a:endParaRPr lang="en-US"/>
          </a:p>
        </p:txBody>
      </p:sp>
    </p:spTree>
    <p:extLst>
      <p:ext uri="{BB962C8B-B14F-4D97-AF65-F5344CB8AC3E}">
        <p14:creationId xmlns:p14="http://schemas.microsoft.com/office/powerpoint/2010/main" val="3826101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3556000" y="0"/>
            <a:ext cx="8636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4489157" y="533400"/>
            <a:ext cx="68072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7CFC9649-70B1-4651-9A57-7F45F9284F36}" type="datetimeFigureOut">
              <a:rPr lang="en-US" smtClean="0"/>
              <a:t>10/8/2016</a:t>
            </a:fld>
            <a:endParaRPr lang="en-US"/>
          </a:p>
        </p:txBody>
      </p:sp>
      <p:sp>
        <p:nvSpPr>
          <p:cNvPr id="18" name="Footer Placeholder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6B9EDC8B-8AF5-48F8-9955-E307639600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FC9649-70B1-4651-9A57-7F45F9284F36}"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EDC8B-8AF5-48F8-9955-E307639600F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5657088" y="6557946"/>
            <a:ext cx="2669952" cy="226902"/>
          </a:xfrm>
        </p:spPr>
        <p:txBody>
          <a:bodyPr/>
          <a:lstStyle/>
          <a:p>
            <a:fld id="{7CFC9649-70B1-4651-9A57-7F45F9284F36}" type="datetimeFigureOut">
              <a:rPr lang="en-US" smtClean="0"/>
              <a:t>10/8/2016</a:t>
            </a:fld>
            <a:endParaRPr lang="en-US"/>
          </a:p>
        </p:txBody>
      </p:sp>
      <p:sp>
        <p:nvSpPr>
          <p:cNvPr id="5" name="Footer Placeholder 4"/>
          <p:cNvSpPr>
            <a:spLocks noGrp="1"/>
          </p:cNvSpPr>
          <p:nvPr>
            <p:ph type="ftr" sz="quarter" idx="11"/>
          </p:nvPr>
        </p:nvSpPr>
        <p:spPr>
          <a:xfrm>
            <a:off x="609600" y="6556248"/>
            <a:ext cx="4876800" cy="228600"/>
          </a:xfrm>
        </p:spPr>
        <p:txBody>
          <a:bodyPr/>
          <a:lstStyle/>
          <a:p>
            <a:endParaRPr lang="en-US"/>
          </a:p>
        </p:txBody>
      </p:sp>
      <p:sp>
        <p:nvSpPr>
          <p:cNvPr id="6" name="Slide Number Placeholder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6B9EDC8B-8AF5-48F8-9955-E307639600F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FC9649-70B1-4651-9A57-7F45F9284F36}"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EDC8B-8AF5-48F8-9955-E307639600F7}" type="slidenum">
              <a:rPr lang="en-US" smtClean="0"/>
              <a:t>‹#›</a:t>
            </a:fld>
            <a:endParaRPr lang="en-US"/>
          </a:p>
        </p:txBody>
      </p:sp>
    </p:spTree>
    <p:extLst>
      <p:ext uri="{BB962C8B-B14F-4D97-AF65-F5344CB8AC3E}">
        <p14:creationId xmlns:p14="http://schemas.microsoft.com/office/powerpoint/2010/main" val="398191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FC9649-70B1-4651-9A57-7F45F9284F36}"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EDC8B-8AF5-48F8-9955-E307639600F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7CFC9649-70B1-4651-9A57-7F45F9284F36}" type="datetimeFigureOut">
              <a:rPr lang="en-US" smtClean="0"/>
              <a:t>10/8/2016</a:t>
            </a:fld>
            <a:endParaRPr lang="en-US"/>
          </a:p>
        </p:txBody>
      </p:sp>
      <p:sp>
        <p:nvSpPr>
          <p:cNvPr id="5" name="Footer Placeholder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8978603" y="6555112"/>
            <a:ext cx="784448" cy="228600"/>
          </a:xfrm>
        </p:spPr>
        <p:txBody>
          <a:bodyPr/>
          <a:lstStyle/>
          <a:p>
            <a:fld id="{6B9EDC8B-8AF5-48F8-9955-E307639600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571744"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CFC9649-70B1-4651-9A57-7F45F9284F36}" type="datetimeFigureOut">
              <a:rPr lang="en-US" smtClean="0"/>
              <a:t>10/8/2016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9EDC8B-8AF5-48F8-9955-E307639600F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CFC9649-70B1-4651-9A57-7F45F9284F36}" type="datetimeFigureOut">
              <a:rPr lang="en-US" smtClean="0"/>
              <a:t>10/8/2016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9EDC8B-8AF5-48F8-9955-E307639600F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CFC9649-70B1-4651-9A57-7F45F9284F36}" type="datetimeFigureOut">
              <a:rPr lang="en-US" smtClean="0"/>
              <a:t>10/8/2016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9EDC8B-8AF5-48F8-9955-E307639600F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7CFC9649-70B1-4651-9A57-7F45F9284F36}" type="datetimeFigureOut">
              <a:rPr lang="en-US" smtClean="0"/>
              <a:t>10/8/2016</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p>
            <a:fld id="{6B9EDC8B-8AF5-48F8-9955-E307639600F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CFC9649-70B1-4651-9A57-7F45F9284F36}" type="datetimeFigureOut">
              <a:rPr lang="en-US" smtClean="0"/>
              <a:t>10/8/2016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9EDC8B-8AF5-48F8-9955-E307639600F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7CFC9649-70B1-4651-9A57-7F45F9284F36}" type="datetimeFigureOut">
              <a:rPr lang="en-US" smtClean="0"/>
              <a:t>10/8/2016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9EDC8B-8AF5-48F8-9955-E307639600F7}" type="slidenum">
              <a:rPr lang="en-US" smtClean="0"/>
              <a:t>‹#›</a:t>
            </a:fld>
            <a:endParaRPr lang="en-US"/>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4">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609600" y="320040"/>
            <a:ext cx="9652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609600" y="1609416"/>
            <a:ext cx="9652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7CFC9649-70B1-4651-9A57-7F45F9284F36}" type="datetimeFigureOut">
              <a:rPr lang="en-US" smtClean="0"/>
              <a:t>10/8/2016</a:t>
            </a:fld>
            <a:endParaRPr lang="en-US"/>
          </a:p>
        </p:txBody>
      </p:sp>
      <p:sp>
        <p:nvSpPr>
          <p:cNvPr id="4" name="Footer Placeholder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6B9EDC8B-8AF5-48F8-9955-E307639600F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IwPG8j8TPAhVE8IMKHVGeA-AQjRwIBw&amp;url=https://www.madaboutscience.com.au/store/index.php?main_page%3Dpage%26id%3D43&amp;psig=AFQjCNErqwoktWAZ201sj4JBcSyvdiXgEw&amp;ust=1475772558614273" TargetMode="External"/><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om/url?sa=i&amp;rct=j&amp;q=&amp;esrc=s&amp;source=images&amp;cd=&amp;cad=rja&amp;uact=8&amp;ved=0ahUKEwifm4fyi8TPAhXC6IMKHVmkAqcQjRwIBw&amp;url=http://danielradcliffes.blogspot.com/2010/09/streaking-agar-plates.html&amp;bvm=bv.134495766,d.amc&amp;psig=AFQjCNFXVFZbhcswzKTAc3iDUhID6DlEmw&amp;ust=1475771596261759"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url?sa=i&amp;rct=j&amp;q=&amp;esrc=s&amp;source=images&amp;cd=&amp;cad=rja&amp;uact=8&amp;ved=0ahUKEwiP6PH6iMTPAhUh7IMKHXRZBrgQjRwIBw&amp;url=http://healthydefinition.com/cure-the-strep-throat/&amp;bvm=bv.134495766,d.amc&amp;psig=AFQjCNHPRZYk_2hBC53Ju4aLX8SmaesCWg&amp;ust=1475770816279568"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google.com/url?sa=i&amp;rct=j&amp;q=&amp;esrc=s&amp;source=images&amp;cd=&amp;cad=rja&amp;uact=8&amp;ved=0ahUKEwin3Nmai8TPAhUn94MKHdigBn8QjRwIBw&amp;url=http://www.transmedco.com/Point_of_Care_Testing/QuickVue_StrepA_dip.html&amp;bvm=bv.134495766,d.amc&amp;psig=AFQjCNE0JnSd-C2Ku9w7CpSPD9IQmmenbA&amp;ust=1475770896228612" TargetMode="External"/><Relationship Id="rId1" Type="http://schemas.openxmlformats.org/officeDocument/2006/relationships/slideLayout" Target="../slideLayouts/slideLayout4.xml"/><Relationship Id="rId4" Type="http://schemas.openxmlformats.org/officeDocument/2006/relationships/image" Target="../media/image32.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regionvascls.online/living-the-lab-life/poster-competition"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61472" y="440557"/>
            <a:ext cx="8878128" cy="3339548"/>
          </a:xfrm>
        </p:spPr>
        <p:txBody>
          <a:bodyPr>
            <a:normAutofit fontScale="90000"/>
          </a:bodyPr>
          <a:lstStyle/>
          <a:p>
            <a:pPr algn="ctr"/>
            <a:r>
              <a:rPr lang="en-US" sz="7300" dirty="0"/>
              <a:t>“LIVING THE LAB LIFE”</a:t>
            </a:r>
            <a:r>
              <a:rPr lang="en-US" sz="5300" dirty="0"/>
              <a:t/>
            </a:r>
            <a:br>
              <a:rPr lang="en-US" sz="5300" dirty="0"/>
            </a:br>
            <a:r>
              <a:rPr lang="en-US" sz="4900" dirty="0"/>
              <a:t>A BLOG FOR ASCLS REGION V</a:t>
            </a:r>
            <a:r>
              <a:rPr lang="en-US" dirty="0"/>
              <a:t/>
            </a:r>
            <a:br>
              <a:rPr lang="en-US" dirty="0"/>
            </a:br>
            <a:endParaRPr lang="en-US" dirty="0"/>
          </a:p>
        </p:txBody>
      </p:sp>
      <p:sp>
        <p:nvSpPr>
          <p:cNvPr id="3" name="Subtitle 2"/>
          <p:cNvSpPr>
            <a:spLocks noGrp="1"/>
          </p:cNvSpPr>
          <p:nvPr>
            <p:ph type="subTitle" idx="1"/>
          </p:nvPr>
        </p:nvSpPr>
        <p:spPr>
          <a:xfrm>
            <a:off x="3695700" y="4400549"/>
            <a:ext cx="8229600" cy="1628499"/>
          </a:xfrm>
        </p:spPr>
        <p:txBody>
          <a:bodyPr>
            <a:normAutofit/>
          </a:bodyPr>
          <a:lstStyle/>
          <a:p>
            <a:endParaRPr lang="en-US" sz="2400" b="1" dirty="0">
              <a:solidFill>
                <a:schemeClr val="bg1"/>
              </a:solidFill>
            </a:endParaRPr>
          </a:p>
          <a:p>
            <a:pPr lvl="2" algn="l"/>
            <a:r>
              <a:rPr lang="en-US" sz="2400" b="1" dirty="0">
                <a:solidFill>
                  <a:schemeClr val="bg1"/>
                </a:solidFill>
              </a:rPr>
              <a:t>EMMA MILLER</a:t>
            </a:r>
          </a:p>
          <a:p>
            <a:pPr lvl="2" algn="l"/>
            <a:r>
              <a:rPr lang="en-US" sz="2400" b="1" dirty="0">
                <a:solidFill>
                  <a:schemeClr val="bg1"/>
                </a:solidFill>
              </a:rPr>
              <a:t>KELLEY WEBER</a:t>
            </a:r>
          </a:p>
          <a:p>
            <a:pPr lvl="2" algn="l"/>
            <a:r>
              <a:rPr lang="en-US" sz="2400" b="1" dirty="0">
                <a:solidFill>
                  <a:schemeClr val="bg1"/>
                </a:solidFill>
              </a:rPr>
              <a:t>REBECCA RAM-AYBAR</a:t>
            </a:r>
          </a:p>
        </p:txBody>
      </p:sp>
      <p:sp>
        <p:nvSpPr>
          <p:cNvPr id="5" name="Date Placeholder 4"/>
          <p:cNvSpPr>
            <a:spLocks noGrp="1"/>
          </p:cNvSpPr>
          <p:nvPr>
            <p:ph type="dt" sz="half" idx="10"/>
          </p:nvPr>
        </p:nvSpPr>
        <p:spPr/>
        <p:txBody>
          <a:bodyPr/>
          <a:lstStyle/>
          <a:p>
            <a:fld id="{FCEC0B9E-9CFD-41D0-B0B9-E55657451C21}" type="datetime1">
              <a:rPr lang="en-US" smtClean="0"/>
              <a:t>10/8/2016</a:t>
            </a:fld>
            <a:endParaRPr lang="en-US"/>
          </a:p>
        </p:txBody>
      </p:sp>
    </p:spTree>
    <p:extLst>
      <p:ext uri="{BB962C8B-B14F-4D97-AF65-F5344CB8AC3E}">
        <p14:creationId xmlns:p14="http://schemas.microsoft.com/office/powerpoint/2010/main" val="41295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create a blog?</a:t>
            </a:r>
          </a:p>
        </p:txBody>
      </p:sp>
      <p:sp>
        <p:nvSpPr>
          <p:cNvPr id="5" name="Content Placeholder 4"/>
          <p:cNvSpPr>
            <a:spLocks noGrp="1"/>
          </p:cNvSpPr>
          <p:nvPr>
            <p:ph idx="1"/>
          </p:nvPr>
        </p:nvSpPr>
        <p:spPr/>
        <p:txBody>
          <a:bodyPr>
            <a:normAutofit/>
          </a:bodyPr>
          <a:lstStyle/>
          <a:p>
            <a:pPr marL="514350" indent="-514350">
              <a:buFont typeface="+mj-lt"/>
              <a:buAutoNum type="arabicPeriod"/>
            </a:pPr>
            <a:r>
              <a:rPr lang="en-US" dirty="0"/>
              <a:t>Engage a large audience of potential and existing members</a:t>
            </a:r>
          </a:p>
          <a:p>
            <a:pPr marL="514350" indent="-514350">
              <a:buFont typeface="+mj-lt"/>
              <a:buAutoNum type="arabicPeriod"/>
            </a:pPr>
            <a:r>
              <a:rPr lang="en-US" dirty="0"/>
              <a:t>Authors can be changed at any time</a:t>
            </a:r>
          </a:p>
          <a:p>
            <a:pPr marL="514350" indent="-514350">
              <a:buFont typeface="+mj-lt"/>
              <a:buAutoNum type="arabicPeriod"/>
            </a:pPr>
            <a:r>
              <a:rPr lang="en-US" dirty="0"/>
              <a:t>Flexible platform</a:t>
            </a:r>
          </a:p>
          <a:p>
            <a:pPr marL="514350" indent="-514350">
              <a:buFont typeface="+mj-lt"/>
              <a:buAutoNum type="arabicPeriod"/>
            </a:pPr>
            <a:r>
              <a:rPr lang="en-US" dirty="0"/>
              <a:t>Interactive</a:t>
            </a:r>
          </a:p>
          <a:p>
            <a:pPr marL="514350" indent="-514350">
              <a:buFont typeface="+mj-lt"/>
              <a:buAutoNum type="arabicPeriod"/>
            </a:pPr>
            <a:r>
              <a:rPr lang="en-US" dirty="0"/>
              <a:t>Links to other webpages</a:t>
            </a:r>
          </a:p>
          <a:p>
            <a:pPr marL="514350" indent="-514350">
              <a:buFont typeface="+mj-lt"/>
              <a:buAutoNum type="arabicPeriod"/>
            </a:pPr>
            <a:r>
              <a:rPr lang="en-US" dirty="0"/>
              <a:t>Informal</a:t>
            </a:r>
          </a:p>
        </p:txBody>
      </p:sp>
    </p:spTree>
    <p:extLst>
      <p:ext uri="{BB962C8B-B14F-4D97-AF65-F5344CB8AC3E}">
        <p14:creationId xmlns:p14="http://schemas.microsoft.com/office/powerpoint/2010/main" val="258338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391" y="3144079"/>
            <a:ext cx="10883348" cy="646331"/>
          </a:xfrm>
          <a:prstGeom prst="rect">
            <a:avLst/>
          </a:prstGeom>
          <a:noFill/>
        </p:spPr>
        <p:txBody>
          <a:bodyPr wrap="square" rtlCol="0">
            <a:spAutoFit/>
          </a:bodyPr>
          <a:lstStyle/>
          <a:p>
            <a:r>
              <a:rPr lang="en-US" sz="3600" b="1" dirty="0"/>
              <a:t>http://www.regionvascls.online/living-the-lab-life</a:t>
            </a:r>
          </a:p>
        </p:txBody>
      </p:sp>
    </p:spTree>
    <p:extLst>
      <p:ext uri="{BB962C8B-B14F-4D97-AF65-F5344CB8AC3E}">
        <p14:creationId xmlns:p14="http://schemas.microsoft.com/office/powerpoint/2010/main" val="218233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33" y="5217216"/>
            <a:ext cx="8534400" cy="1507067"/>
          </a:xfrm>
        </p:spPr>
        <p:txBody>
          <a:bodyPr>
            <a:normAutofit/>
          </a:bodyPr>
          <a:lstStyle/>
          <a:p>
            <a:r>
              <a:rPr lang="en-US" sz="3200" dirty="0"/>
              <a:t>Region V Homepage→ </a:t>
            </a:r>
            <a:br>
              <a:rPr lang="en-US" sz="3200" dirty="0"/>
            </a:br>
            <a:r>
              <a:rPr lang="en-US" sz="3200" dirty="0"/>
              <a:t>	“Living the Lab Life”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519764" y="335603"/>
            <a:ext cx="9673755" cy="5190553"/>
          </a:xfrm>
        </p:spPr>
      </p:pic>
      <p:cxnSp>
        <p:nvCxnSpPr>
          <p:cNvPr id="6" name="Straight Arrow Connector 5"/>
          <p:cNvCxnSpPr/>
          <p:nvPr/>
        </p:nvCxnSpPr>
        <p:spPr>
          <a:xfrm flipH="1">
            <a:off x="7558710" y="1305340"/>
            <a:ext cx="993912" cy="7056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15957" y="1012136"/>
            <a:ext cx="1470992" cy="5864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02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0" y="162819"/>
            <a:ext cx="10815020" cy="5804844"/>
          </a:xfrm>
        </p:spPr>
      </p:pic>
    </p:spTree>
    <p:extLst>
      <p:ext uri="{BB962C8B-B14F-4D97-AF65-F5344CB8AC3E}">
        <p14:creationId xmlns:p14="http://schemas.microsoft.com/office/powerpoint/2010/main" val="424268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52769" y="308113"/>
            <a:ext cx="2241343" cy="834887"/>
          </a:xfrm>
        </p:spPr>
        <p:txBody>
          <a:bodyPr>
            <a:normAutofit/>
          </a:bodyPr>
          <a:lstStyle/>
          <a:p>
            <a:r>
              <a:rPr lang="en-US" dirty="0"/>
              <a:t>Blog Format</a:t>
            </a:r>
          </a:p>
        </p:txBody>
      </p:sp>
      <p:sp>
        <p:nvSpPr>
          <p:cNvPr id="11" name="Text Placeholder 10"/>
          <p:cNvSpPr>
            <a:spLocks noGrp="1"/>
          </p:cNvSpPr>
          <p:nvPr>
            <p:ph type="body" idx="2"/>
          </p:nvPr>
        </p:nvSpPr>
        <p:spPr>
          <a:xfrm>
            <a:off x="352769" y="1180306"/>
            <a:ext cx="2390431" cy="3811588"/>
          </a:xfrm>
        </p:spPr>
        <p:txBody>
          <a:bodyPr/>
          <a:lstStyle/>
          <a:p>
            <a:pPr marL="285750" indent="-285750">
              <a:buFont typeface="Arial" panose="020B0604020202020204" pitchFamily="34" charset="0"/>
              <a:buChar char="•"/>
            </a:pPr>
            <a:r>
              <a:rPr lang="en-US" sz="2400" dirty="0"/>
              <a:t>Blog posts organized with newest appearing at the top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Locked side bar</a:t>
            </a:r>
          </a:p>
          <a:p>
            <a:pPr marL="285750" indent="-285750">
              <a:buFont typeface="Arial" panose="020B0604020202020204" pitchFamily="34" charset="0"/>
              <a:buChar char="•"/>
            </a:pPr>
            <a:endParaRPr lang="en-US" dirty="0"/>
          </a:p>
        </p:txBody>
      </p:sp>
      <p:pic>
        <p:nvPicPr>
          <p:cNvPr id="2" name="Content Placeholder 1"/>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0962" t="166" r="16858" b="-166"/>
          <a:stretch/>
        </p:blipFill>
        <p:spPr>
          <a:xfrm>
            <a:off x="2819416" y="-1"/>
            <a:ext cx="8075780" cy="6003235"/>
          </a:xfrm>
        </p:spPr>
      </p:pic>
      <p:cxnSp>
        <p:nvCxnSpPr>
          <p:cNvPr id="4" name="Straight Arrow Connector 3"/>
          <p:cNvCxnSpPr/>
          <p:nvPr/>
        </p:nvCxnSpPr>
        <p:spPr>
          <a:xfrm flipV="1">
            <a:off x="2819416" y="1485900"/>
            <a:ext cx="711184" cy="276086"/>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412198" y="2830443"/>
            <a:ext cx="6736219" cy="145677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79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73" y="553640"/>
            <a:ext cx="3932237" cy="1600200"/>
          </a:xfrm>
        </p:spPr>
        <p:txBody>
          <a:bodyPr>
            <a:normAutofit/>
          </a:bodyPr>
          <a:lstStyle/>
          <a:p>
            <a:r>
              <a:rPr lang="en-US" sz="4000" dirty="0"/>
              <a:t>Sidebar</a:t>
            </a:r>
          </a:p>
        </p:txBody>
      </p:sp>
      <p:sp>
        <p:nvSpPr>
          <p:cNvPr id="4" name="Text Placeholder 3"/>
          <p:cNvSpPr>
            <a:spLocks noGrp="1"/>
          </p:cNvSpPr>
          <p:nvPr>
            <p:ph type="body" idx="2"/>
          </p:nvPr>
        </p:nvSpPr>
        <p:spPr>
          <a:xfrm>
            <a:off x="660401" y="2261059"/>
            <a:ext cx="3748030" cy="4148277"/>
          </a:xfrm>
        </p:spPr>
        <p:txBody>
          <a:bodyPr>
            <a:normAutofit/>
          </a:bodyPr>
          <a:lstStyle/>
          <a:p>
            <a:pPr marL="285750" indent="-285750">
              <a:buFont typeface="Arial" panose="020B0604020202020204" pitchFamily="34" charset="0"/>
              <a:buChar char="•"/>
            </a:pPr>
            <a:r>
              <a:rPr lang="en-US" sz="2400" dirty="0"/>
              <a:t>Survey</a:t>
            </a:r>
          </a:p>
          <a:p>
            <a:pPr marL="285750" indent="-285750">
              <a:buFont typeface="Arial" panose="020B0604020202020204" pitchFamily="34" charset="0"/>
              <a:buChar char="•"/>
            </a:pPr>
            <a:r>
              <a:rPr lang="en-US" sz="2400" dirty="0"/>
              <a:t>Archives</a:t>
            </a:r>
          </a:p>
          <a:p>
            <a:pPr marL="285750" indent="-285750">
              <a:buFont typeface="Arial" panose="020B0604020202020204" pitchFamily="34" charset="0"/>
              <a:buChar char="•"/>
            </a:pPr>
            <a:r>
              <a:rPr lang="en-US" sz="2400" dirty="0"/>
              <a:t>Search Function</a:t>
            </a:r>
          </a:p>
          <a:p>
            <a:pPr marL="285750" indent="-285750">
              <a:buFont typeface="Arial" panose="020B0604020202020204" pitchFamily="34" charset="0"/>
              <a:buChar char="•"/>
            </a:pPr>
            <a:r>
              <a:rPr lang="en-US" sz="2400" dirty="0"/>
              <a:t>Author Biographies</a:t>
            </a:r>
          </a:p>
          <a:p>
            <a:pPr marL="285750" indent="-285750">
              <a:buFont typeface="Arial" panose="020B0604020202020204" pitchFamily="34" charset="0"/>
              <a:buChar char="•"/>
            </a:pPr>
            <a:r>
              <a:rPr lang="en-US" sz="2400" dirty="0"/>
              <a:t>Categories</a:t>
            </a:r>
          </a:p>
          <a:p>
            <a:pPr marL="285750" indent="-285750">
              <a:buFont typeface="Arial" panose="020B0604020202020204" pitchFamily="34" charset="0"/>
              <a:buChar char="•"/>
            </a:pPr>
            <a:r>
              <a:rPr lang="en-US" sz="2400" dirty="0"/>
              <a:t>Contact Form</a:t>
            </a:r>
          </a:p>
          <a:p>
            <a:pPr marL="285750" indent="-285750">
              <a:buFont typeface="Arial" panose="020B0604020202020204" pitchFamily="34" charset="0"/>
              <a:buChar char="•"/>
            </a:pPr>
            <a:r>
              <a:rPr lang="en-US" sz="2400" dirty="0"/>
              <a:t>Social Media Links</a:t>
            </a:r>
          </a:p>
          <a:p>
            <a:pPr marL="285750" indent="-285750">
              <a:buFont typeface="Arial" panose="020B0604020202020204" pitchFamily="34" charset="0"/>
              <a:buChar char="•"/>
            </a:pPr>
            <a:r>
              <a:rPr lang="en-US" sz="2400" dirty="0"/>
              <a:t>RSS Feed</a:t>
            </a:r>
          </a:p>
        </p:txBody>
      </p:sp>
      <p:pic>
        <p:nvPicPr>
          <p:cNvPr id="7" name="Content Placeholder 6"/>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9786" t="952" b="-1"/>
          <a:stretch/>
        </p:blipFill>
        <p:spPr>
          <a:xfrm>
            <a:off x="4408431" y="0"/>
            <a:ext cx="6422733" cy="6799938"/>
          </a:xfrm>
          <a:ln w="28575">
            <a:solidFill>
              <a:schemeClr val="tx1"/>
            </a:solidFill>
          </a:ln>
        </p:spPr>
      </p:pic>
    </p:spTree>
    <p:extLst>
      <p:ext uri="{BB962C8B-B14F-4D97-AF65-F5344CB8AC3E}">
        <p14:creationId xmlns:p14="http://schemas.microsoft.com/office/powerpoint/2010/main" val="319474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7512" y="482601"/>
            <a:ext cx="3449638" cy="1371600"/>
          </a:xfrm>
        </p:spPr>
        <p:txBody>
          <a:bodyPr>
            <a:normAutofit/>
          </a:bodyPr>
          <a:lstStyle/>
          <a:p>
            <a:r>
              <a:rPr lang="en-US" sz="2800" dirty="0"/>
              <a:t>Blog Post Features</a:t>
            </a:r>
          </a:p>
        </p:txBody>
      </p:sp>
      <p:sp>
        <p:nvSpPr>
          <p:cNvPr id="4" name="Text Placeholder 3"/>
          <p:cNvSpPr>
            <a:spLocks noGrp="1"/>
          </p:cNvSpPr>
          <p:nvPr>
            <p:ph type="body" idx="2"/>
          </p:nvPr>
        </p:nvSpPr>
        <p:spPr>
          <a:xfrm>
            <a:off x="7776374" y="2298701"/>
            <a:ext cx="3360738" cy="3458816"/>
          </a:xfrm>
        </p:spPr>
        <p:txBody>
          <a:bodyPr>
            <a:normAutofit/>
          </a:bodyPr>
          <a:lstStyle/>
          <a:p>
            <a:pPr marL="285750" indent="-285750">
              <a:buFont typeface="Arial" panose="020B0604020202020204" pitchFamily="34" charset="0"/>
              <a:buChar char="•"/>
            </a:pPr>
            <a:r>
              <a:rPr lang="en-US" sz="2400" dirty="0"/>
              <a:t>Text</a:t>
            </a:r>
          </a:p>
          <a:p>
            <a:pPr marL="285750" indent="-285750">
              <a:buFont typeface="Arial" panose="020B0604020202020204" pitchFamily="34" charset="0"/>
              <a:buChar char="•"/>
            </a:pPr>
            <a:r>
              <a:rPr lang="en-US" sz="2400" dirty="0"/>
              <a:t>Video</a:t>
            </a:r>
          </a:p>
          <a:p>
            <a:pPr marL="285750" indent="-285750">
              <a:buFont typeface="Arial" panose="020B0604020202020204" pitchFamily="34" charset="0"/>
              <a:buChar char="•"/>
            </a:pPr>
            <a:r>
              <a:rPr lang="en-US" sz="2400" dirty="0"/>
              <a:t>Sound Clips</a:t>
            </a:r>
          </a:p>
          <a:p>
            <a:pPr marL="285750" indent="-285750">
              <a:buFont typeface="Arial" panose="020B0604020202020204" pitchFamily="34" charset="0"/>
              <a:buChar char="•"/>
            </a:pPr>
            <a:r>
              <a:rPr lang="en-US" sz="2400" dirty="0"/>
              <a:t>Slideshows</a:t>
            </a:r>
          </a:p>
          <a:p>
            <a:pPr marL="285750" indent="-285750">
              <a:buFont typeface="Arial" panose="020B0604020202020204" pitchFamily="34" charset="0"/>
              <a:buChar char="•"/>
            </a:pPr>
            <a:r>
              <a:rPr lang="en-US" sz="2400" dirty="0"/>
              <a:t>External Documents</a:t>
            </a:r>
          </a:p>
          <a:p>
            <a:pPr marL="285750" indent="-285750">
              <a:buFont typeface="Arial" panose="020B0604020202020204" pitchFamily="34" charset="0"/>
              <a:buChar char="•"/>
            </a:pPr>
            <a:r>
              <a:rPr lang="en-US" sz="2400" dirty="0"/>
              <a:t>Links to other websites</a:t>
            </a:r>
          </a:p>
        </p:txBody>
      </p:sp>
      <p:pic>
        <p:nvPicPr>
          <p:cNvPr id="5"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30428"/>
          <a:stretch/>
        </p:blipFill>
        <p:spPr>
          <a:xfrm>
            <a:off x="-1" y="0"/>
            <a:ext cx="7581901" cy="5849317"/>
          </a:xfrm>
        </p:spPr>
      </p:pic>
    </p:spTree>
    <p:extLst>
      <p:ext uri="{BB962C8B-B14F-4D97-AF65-F5344CB8AC3E}">
        <p14:creationId xmlns:p14="http://schemas.microsoft.com/office/powerpoint/2010/main" val="422604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840" r="19006" b="17627"/>
          <a:stretch/>
        </p:blipFill>
        <p:spPr>
          <a:xfrm>
            <a:off x="0" y="0"/>
            <a:ext cx="10820984" cy="6038850"/>
          </a:xfrm>
        </p:spPr>
      </p:pic>
    </p:spTree>
    <p:extLst>
      <p:ext uri="{BB962C8B-B14F-4D97-AF65-F5344CB8AC3E}">
        <p14:creationId xmlns:p14="http://schemas.microsoft.com/office/powerpoint/2010/main" val="235699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775" r="16822"/>
          <a:stretch/>
        </p:blipFill>
        <p:spPr>
          <a:xfrm>
            <a:off x="0" y="0"/>
            <a:ext cx="10710754" cy="6858000"/>
          </a:xfrm>
        </p:spPr>
      </p:pic>
    </p:spTree>
    <p:extLst>
      <p:ext uri="{BB962C8B-B14F-4D97-AF65-F5344CB8AC3E}">
        <p14:creationId xmlns:p14="http://schemas.microsoft.com/office/powerpoint/2010/main" val="232927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88" r="16166" b="1677"/>
          <a:stretch/>
        </p:blipFill>
        <p:spPr>
          <a:xfrm>
            <a:off x="-1" y="0"/>
            <a:ext cx="10873449" cy="6858000"/>
          </a:xfrm>
        </p:spPr>
      </p:pic>
    </p:spTree>
    <p:extLst>
      <p:ext uri="{BB962C8B-B14F-4D97-AF65-F5344CB8AC3E}">
        <p14:creationId xmlns:p14="http://schemas.microsoft.com/office/powerpoint/2010/main" val="192930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197" y="516468"/>
            <a:ext cx="9092917" cy="706964"/>
          </a:xfrm>
        </p:spPr>
        <p:txBody>
          <a:bodyPr>
            <a:normAutofit/>
          </a:bodyPr>
          <a:lstStyle/>
          <a:p>
            <a:r>
              <a:rPr lang="en-US" sz="3600" dirty="0"/>
              <a:t>BACKGROUND ON LEADERSHIP ACADEMY</a:t>
            </a:r>
          </a:p>
        </p:txBody>
      </p:sp>
      <p:sp>
        <p:nvSpPr>
          <p:cNvPr id="3" name="Content Placeholder 2"/>
          <p:cNvSpPr>
            <a:spLocks noGrp="1"/>
          </p:cNvSpPr>
          <p:nvPr>
            <p:ph idx="1"/>
          </p:nvPr>
        </p:nvSpPr>
        <p:spPr>
          <a:xfrm>
            <a:off x="475489" y="1490870"/>
            <a:ext cx="9980475" cy="5178287"/>
          </a:xfrm>
        </p:spPr>
        <p:txBody>
          <a:bodyPr>
            <a:normAutofit/>
          </a:bodyPr>
          <a:lstStyle/>
          <a:p>
            <a:r>
              <a:rPr lang="en-US" sz="3000" dirty="0"/>
              <a:t>WHAT IS IT?</a:t>
            </a:r>
          </a:p>
          <a:p>
            <a:pPr lvl="1"/>
            <a:r>
              <a:rPr lang="en-US" sz="2600" dirty="0">
                <a:solidFill>
                  <a:schemeClr val="tx1"/>
                </a:solidFill>
              </a:rPr>
              <a:t>Leadership Academy includes:</a:t>
            </a:r>
          </a:p>
          <a:p>
            <a:pPr lvl="2"/>
            <a:r>
              <a:rPr lang="en-US" sz="2200" dirty="0"/>
              <a:t>Group project to be completed in one year (and presented at the next Tri-State meeting) that will further the goals of ASCLS at the state, regional, or national level</a:t>
            </a:r>
          </a:p>
          <a:p>
            <a:pPr lvl="3"/>
            <a:r>
              <a:rPr lang="en-US" sz="2200" dirty="0"/>
              <a:t>Not a project directed to the awareness of the profession to the public or to promote the profession to students</a:t>
            </a:r>
          </a:p>
          <a:p>
            <a:r>
              <a:rPr lang="en-US" sz="3000" dirty="0"/>
              <a:t>HOW TO APPLY:</a:t>
            </a:r>
          </a:p>
          <a:p>
            <a:pPr lvl="1"/>
            <a:r>
              <a:rPr lang="en-US" sz="2600" dirty="0"/>
              <a:t>Anyone can apply!</a:t>
            </a:r>
          </a:p>
          <a:p>
            <a:pPr lvl="1"/>
            <a:r>
              <a:rPr lang="en-US" sz="2600" dirty="0"/>
              <a:t>Due Date: June 1</a:t>
            </a:r>
            <a:r>
              <a:rPr lang="en-US" sz="2600" baseline="30000" dirty="0"/>
              <a:t>st</a:t>
            </a:r>
            <a:r>
              <a:rPr lang="en-US" sz="2600" dirty="0"/>
              <a:t> </a:t>
            </a:r>
          </a:p>
          <a:p>
            <a:pPr lvl="1"/>
            <a:r>
              <a:rPr lang="en-US" sz="2600" dirty="0"/>
              <a:t>Application on Region V website</a:t>
            </a:r>
          </a:p>
          <a:p>
            <a:endParaRPr lang="en-US" dirty="0"/>
          </a:p>
          <a:p>
            <a:pPr lvl="1"/>
            <a:endParaRPr lang="en-US" dirty="0"/>
          </a:p>
        </p:txBody>
      </p:sp>
    </p:spTree>
    <p:extLst>
      <p:ext uri="{BB962C8B-B14F-4D97-AF65-F5344CB8AC3E}">
        <p14:creationId xmlns:p14="http://schemas.microsoft.com/office/powerpoint/2010/main" val="236314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268" t="371" r="17359"/>
          <a:stretch/>
        </p:blipFill>
        <p:spPr>
          <a:xfrm>
            <a:off x="0" y="0"/>
            <a:ext cx="9702800" cy="6883871"/>
          </a:xfrm>
        </p:spPr>
      </p:pic>
    </p:spTree>
    <p:extLst>
      <p:ext uri="{BB962C8B-B14F-4D97-AF65-F5344CB8AC3E}">
        <p14:creationId xmlns:p14="http://schemas.microsoft.com/office/powerpoint/2010/main" val="223916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og Archives - - Mozilla Firefox"/>
          <p:cNvPicPr>
            <a:picLocks noGrp="1" noChangeAspect="1"/>
          </p:cNvPicPr>
          <p:nvPr>
            <p:ph idx="1"/>
          </p:nvPr>
        </p:nvPicPr>
        <p:blipFill rotWithShape="1">
          <a:blip r:embed="rId2">
            <a:extLst>
              <a:ext uri="{28A0092B-C50C-407E-A947-70E740481C1C}">
                <a14:useLocalDpi xmlns:a14="http://schemas.microsoft.com/office/drawing/2010/main" val="0"/>
              </a:ext>
            </a:extLst>
          </a:blip>
          <a:srcRect l="14960" t="12257" r="33079" b="1"/>
          <a:stretch/>
        </p:blipFill>
        <p:spPr>
          <a:xfrm>
            <a:off x="927100" y="91898"/>
            <a:ext cx="7467600" cy="6766102"/>
          </a:xfrm>
        </p:spPr>
      </p:pic>
    </p:spTree>
    <p:extLst>
      <p:ext uri="{BB962C8B-B14F-4D97-AF65-F5344CB8AC3E}">
        <p14:creationId xmlns:p14="http://schemas.microsoft.com/office/powerpoint/2010/main" val="109320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og Archives - - Mozilla Firefox"/>
          <p:cNvPicPr>
            <a:picLocks noGrp="1" noChangeAspect="1"/>
          </p:cNvPicPr>
          <p:nvPr>
            <p:ph idx="1"/>
          </p:nvPr>
        </p:nvPicPr>
        <p:blipFill rotWithShape="1">
          <a:blip r:embed="rId2">
            <a:extLst>
              <a:ext uri="{28A0092B-C50C-407E-A947-70E740481C1C}">
                <a14:useLocalDpi xmlns:a14="http://schemas.microsoft.com/office/drawing/2010/main" val="0"/>
              </a:ext>
            </a:extLst>
          </a:blip>
          <a:srcRect l="14565" t="6080" r="19020" b="2715"/>
          <a:stretch/>
        </p:blipFill>
        <p:spPr>
          <a:xfrm>
            <a:off x="571500" y="0"/>
            <a:ext cx="9258299" cy="6821905"/>
          </a:xfrm>
        </p:spPr>
      </p:pic>
    </p:spTree>
    <p:extLst>
      <p:ext uri="{BB962C8B-B14F-4D97-AF65-F5344CB8AC3E}">
        <p14:creationId xmlns:p14="http://schemas.microsoft.com/office/powerpoint/2010/main" val="181640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 &quot;Living the Lab Life&quot;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899707" cy="5848350"/>
          </a:xfrm>
        </p:spPr>
      </p:pic>
    </p:spTree>
    <p:extLst>
      <p:ext uri="{BB962C8B-B14F-4D97-AF65-F5344CB8AC3E}">
        <p14:creationId xmlns:p14="http://schemas.microsoft.com/office/powerpoint/2010/main" val="70783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3217"/>
          <a:stretch/>
        </p:blipFill>
        <p:spPr>
          <a:xfrm>
            <a:off x="1" y="0"/>
            <a:ext cx="10866119" cy="6718300"/>
          </a:xfrm>
        </p:spPr>
      </p:pic>
      <p:cxnSp>
        <p:nvCxnSpPr>
          <p:cNvPr id="12" name="Straight Arrow Connector 11"/>
          <p:cNvCxnSpPr/>
          <p:nvPr/>
        </p:nvCxnSpPr>
        <p:spPr>
          <a:xfrm flipH="1">
            <a:off x="5160893" y="2113762"/>
            <a:ext cx="983974" cy="2186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65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l="14743" t="5682" r="16078"/>
          <a:stretch/>
        </p:blipFill>
        <p:spPr>
          <a:xfrm>
            <a:off x="781050" y="0"/>
            <a:ext cx="9340850" cy="6833125"/>
          </a:xfrm>
        </p:spPr>
      </p:pic>
    </p:spTree>
    <p:extLst>
      <p:ext uri="{BB962C8B-B14F-4D97-AF65-F5344CB8AC3E}">
        <p14:creationId xmlns:p14="http://schemas.microsoft.com/office/powerpoint/2010/main" val="28416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3" r="33979" b="2"/>
          <a:stretch/>
        </p:blipFill>
        <p:spPr>
          <a:xfrm>
            <a:off x="1104405" y="0"/>
            <a:ext cx="8407730" cy="6827891"/>
          </a:xfrm>
        </p:spPr>
      </p:pic>
    </p:spTree>
    <p:extLst>
      <p:ext uri="{BB962C8B-B14F-4D97-AF65-F5344CB8AC3E}">
        <p14:creationId xmlns:p14="http://schemas.microsoft.com/office/powerpoint/2010/main" val="177108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98" y="84221"/>
            <a:ext cx="4428817" cy="1018488"/>
          </a:xfrm>
        </p:spPr>
        <p:txBody>
          <a:bodyPr/>
          <a:lstStyle/>
          <a:p>
            <a:r>
              <a:rPr lang="en-US" dirty="0" err="1"/>
              <a:t>Weebly</a:t>
            </a:r>
            <a:r>
              <a:rPr lang="en-US" dirty="0"/>
              <a:t> Features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02709"/>
            <a:ext cx="10722698" cy="5755291"/>
          </a:xfrm>
        </p:spPr>
      </p:pic>
    </p:spTree>
    <p:extLst>
      <p:ext uri="{BB962C8B-B14F-4D97-AF65-F5344CB8AC3E}">
        <p14:creationId xmlns:p14="http://schemas.microsoft.com/office/powerpoint/2010/main" val="138993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915650" cy="5856904"/>
          </a:xfrm>
        </p:spPr>
      </p:pic>
    </p:spTree>
    <p:extLst>
      <p:ext uri="{BB962C8B-B14F-4D97-AF65-F5344CB8AC3E}">
        <p14:creationId xmlns:p14="http://schemas.microsoft.com/office/powerpoint/2010/main" val="328685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899708" cy="5848350"/>
          </a:xfrm>
        </p:spPr>
      </p:pic>
    </p:spTree>
    <p:extLst>
      <p:ext uri="{BB962C8B-B14F-4D97-AF65-F5344CB8AC3E}">
        <p14:creationId xmlns:p14="http://schemas.microsoft.com/office/powerpoint/2010/main" val="404929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BACKGROUND ON LEADERSHIP ACADEMY</a:t>
            </a:r>
          </a:p>
        </p:txBody>
      </p:sp>
      <p:sp>
        <p:nvSpPr>
          <p:cNvPr id="3" name="Content Placeholder 2"/>
          <p:cNvSpPr>
            <a:spLocks noGrp="1"/>
          </p:cNvSpPr>
          <p:nvPr>
            <p:ph idx="1"/>
          </p:nvPr>
        </p:nvSpPr>
        <p:spPr/>
        <p:txBody>
          <a:bodyPr>
            <a:normAutofit/>
          </a:bodyPr>
          <a:lstStyle/>
          <a:p>
            <a:r>
              <a:rPr lang="en-US" sz="2800" dirty="0"/>
              <a:t>DUTIES</a:t>
            </a:r>
          </a:p>
          <a:p>
            <a:pPr lvl="1"/>
            <a:r>
              <a:rPr lang="en-US" sz="2400" dirty="0">
                <a:solidFill>
                  <a:schemeClr val="tx1"/>
                </a:solidFill>
              </a:rPr>
              <a:t>Attend</a:t>
            </a:r>
          </a:p>
          <a:p>
            <a:pPr lvl="2"/>
            <a:r>
              <a:rPr lang="en-US" sz="2400" dirty="0"/>
              <a:t>REGION V TRI-STATE FALL SYMPOSIUM for the current year and the next year</a:t>
            </a:r>
          </a:p>
          <a:p>
            <a:pPr lvl="2"/>
            <a:r>
              <a:rPr lang="en-US" sz="2400" dirty="0"/>
              <a:t>May Retreat</a:t>
            </a:r>
          </a:p>
          <a:p>
            <a:pPr lvl="2"/>
            <a:r>
              <a:rPr lang="en-US" sz="2400" dirty="0"/>
              <a:t>Monthly Conference calls (about one hour long)</a:t>
            </a:r>
          </a:p>
          <a:p>
            <a:pPr lvl="3"/>
            <a:r>
              <a:rPr lang="en-US" sz="2400" dirty="0">
                <a:solidFill>
                  <a:schemeClr val="tx1"/>
                </a:solidFill>
              </a:rPr>
              <a:t>Alternate leading, making agendas for conference call</a:t>
            </a:r>
          </a:p>
          <a:p>
            <a:pPr lvl="1"/>
            <a:r>
              <a:rPr lang="en-US" sz="2400" dirty="0">
                <a:solidFill>
                  <a:schemeClr val="tx1"/>
                </a:solidFill>
              </a:rPr>
              <a:t>Work on your chosen project throughout the year</a:t>
            </a:r>
          </a:p>
          <a:p>
            <a:pPr lvl="1"/>
            <a:r>
              <a:rPr lang="en-US" sz="2400" dirty="0">
                <a:solidFill>
                  <a:schemeClr val="tx1"/>
                </a:solidFill>
              </a:rPr>
              <a:t>Read and report on one leadership based book and present to group</a:t>
            </a:r>
          </a:p>
          <a:p>
            <a:pPr lvl="1"/>
            <a:r>
              <a:rPr lang="en-US" sz="2400" dirty="0">
                <a:solidFill>
                  <a:schemeClr val="tx1"/>
                </a:solidFill>
              </a:rPr>
              <a:t>Have fun! </a:t>
            </a:r>
            <a:r>
              <a:rPr lang="en-US" sz="2400" dirty="0">
                <a:solidFill>
                  <a:schemeClr val="tx1"/>
                </a:solidFill>
                <a:sym typeface="Wingdings" panose="05000000000000000000" pitchFamily="2" charset="2"/>
              </a:rPr>
              <a:t> </a:t>
            </a:r>
            <a:endParaRPr lang="en-US" sz="2400" dirty="0">
              <a:solidFill>
                <a:schemeClr val="tx1"/>
              </a:solidFill>
            </a:endParaRPr>
          </a:p>
        </p:txBody>
      </p:sp>
    </p:spTree>
    <p:extLst>
      <p:ext uri="{BB962C8B-B14F-4D97-AF65-F5344CB8AC3E}">
        <p14:creationId xmlns:p14="http://schemas.microsoft.com/office/powerpoint/2010/main" val="73918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POTENTIAL Discussion Topics</a:t>
            </a:r>
          </a:p>
        </p:txBody>
      </p:sp>
    </p:spTree>
    <p:extLst>
      <p:ext uri="{BB962C8B-B14F-4D97-AF65-F5344CB8AC3E}">
        <p14:creationId xmlns:p14="http://schemas.microsoft.com/office/powerpoint/2010/main" val="48409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0"/>
            <a:ext cx="8534400" cy="1507067"/>
          </a:xfrm>
        </p:spPr>
        <p:txBody>
          <a:bodyPr/>
          <a:lstStyle/>
          <a:p>
            <a:r>
              <a:rPr lang="en-US" dirty="0"/>
              <a:t>Potential Topics…</a:t>
            </a:r>
            <a:endParaRPr lang="en-US" i="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52572431"/>
              </p:ext>
            </p:extLst>
          </p:nvPr>
        </p:nvGraphicFramePr>
        <p:xfrm>
          <a:off x="357809" y="1583267"/>
          <a:ext cx="8860803" cy="3919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684212" y="5844209"/>
            <a:ext cx="7565266" cy="646331"/>
          </a:xfrm>
          <a:prstGeom prst="rect">
            <a:avLst/>
          </a:prstGeom>
          <a:noFill/>
        </p:spPr>
        <p:txBody>
          <a:bodyPr wrap="square" rtlCol="0">
            <a:spAutoFit/>
          </a:bodyPr>
          <a:lstStyle/>
          <a:p>
            <a:r>
              <a:rPr lang="en-US" dirty="0"/>
              <a:t>ANYTHING LABORATORY SCIENCE, HEALTHCARE, OR PROFESSIONAL DEVELOPMENT RELATED</a:t>
            </a:r>
          </a:p>
        </p:txBody>
      </p:sp>
    </p:spTree>
    <p:extLst>
      <p:ext uri="{BB962C8B-B14F-4D97-AF65-F5344CB8AC3E}">
        <p14:creationId xmlns:p14="http://schemas.microsoft.com/office/powerpoint/2010/main" val="36913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8690" y="288235"/>
            <a:ext cx="4026936" cy="1507067"/>
          </a:xfrm>
        </p:spPr>
        <p:txBody>
          <a:bodyPr/>
          <a:lstStyle/>
          <a:p>
            <a:r>
              <a:rPr lang="en-US" dirty="0"/>
              <a:t>ASCLS Activities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43458057"/>
              </p:ext>
            </p:extLst>
          </p:nvPr>
        </p:nvGraphicFramePr>
        <p:xfrm>
          <a:off x="684212" y="1795302"/>
          <a:ext cx="9095892" cy="4253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935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355" y="3892732"/>
            <a:ext cx="7271657" cy="769441"/>
          </a:xfrm>
          <a:prstGeom prst="rect">
            <a:avLst/>
          </a:prstGeom>
          <a:noFill/>
        </p:spPr>
        <p:txBody>
          <a:bodyPr wrap="square" rtlCol="0">
            <a:spAutoFit/>
          </a:bodyPr>
          <a:lstStyle/>
          <a:p>
            <a:r>
              <a:rPr lang="en-US" sz="4400" dirty="0">
                <a:latin typeface="+mj-lt"/>
              </a:rPr>
              <a:t>Book Reviews</a:t>
            </a:r>
          </a:p>
        </p:txBody>
      </p:sp>
    </p:spTree>
    <p:extLst>
      <p:ext uri="{BB962C8B-B14F-4D97-AF65-F5344CB8AC3E}">
        <p14:creationId xmlns:p14="http://schemas.microsoft.com/office/powerpoint/2010/main" val="99151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0289" y="534803"/>
            <a:ext cx="8934995" cy="5632311"/>
          </a:xfrm>
          <a:prstGeom prst="rect">
            <a:avLst/>
          </a:prstGeom>
        </p:spPr>
        <p:txBody>
          <a:bodyPr wrap="square">
            <a:spAutoFit/>
          </a:bodyPr>
          <a:lstStyle/>
          <a:p>
            <a:r>
              <a:rPr lang="en-US" sz="2400" b="1" dirty="0"/>
              <a:t>Each leadership academy participant picked a book from the Leadership Academy suggested book list and presented a review of that book. </a:t>
            </a:r>
          </a:p>
          <a:p>
            <a:endParaRPr lang="en-US" sz="2400" dirty="0"/>
          </a:p>
          <a:p>
            <a:r>
              <a:rPr lang="en-US" sz="2400" b="1" dirty="0">
                <a:solidFill>
                  <a:srgbClr val="7030A0"/>
                </a:solidFill>
              </a:rPr>
              <a:t>http://www.regionvascls.online/living-the-lab-life/looking-for-a-good-read-this-summer</a:t>
            </a:r>
          </a:p>
          <a:p>
            <a:endParaRPr lang="en-US" sz="2400" b="1" dirty="0"/>
          </a:p>
          <a:p>
            <a:r>
              <a:rPr lang="en-US" sz="2400" b="1" dirty="0"/>
              <a:t>Emma – “</a:t>
            </a:r>
            <a:r>
              <a:rPr lang="en-US" sz="2400" dirty="0"/>
              <a:t>Eat That Frog” by Brian Tracy</a:t>
            </a:r>
            <a:endParaRPr lang="en-US" sz="2400" b="1" dirty="0"/>
          </a:p>
          <a:p>
            <a:endParaRPr lang="en-US" sz="2400" b="1" dirty="0"/>
          </a:p>
          <a:p>
            <a:r>
              <a:rPr lang="en-US" sz="2400" b="1" dirty="0"/>
              <a:t>Kelley- “</a:t>
            </a:r>
            <a:r>
              <a:rPr lang="en-US" sz="2400" dirty="0"/>
              <a:t>The 7 Habits of Highly Effective People” by Steven Covey</a:t>
            </a:r>
          </a:p>
          <a:p>
            <a:endParaRPr lang="en-US" sz="2400" b="1" dirty="0"/>
          </a:p>
          <a:p>
            <a:r>
              <a:rPr lang="en-US" sz="2400" b="1" dirty="0"/>
              <a:t>Rebecca- “</a:t>
            </a:r>
            <a:r>
              <a:rPr lang="en-US" sz="2400" dirty="0"/>
              <a:t>Daring Greatly: How the Courage to be vulnerable transforms the way we live, love, parent and lead” by </a:t>
            </a:r>
            <a:r>
              <a:rPr lang="en-US" sz="2400" dirty="0" err="1"/>
              <a:t>Brene</a:t>
            </a:r>
            <a:r>
              <a:rPr lang="en-US" sz="2400" dirty="0"/>
              <a:t> Brown. </a:t>
            </a:r>
            <a:endParaRPr lang="en-US" sz="2400" b="1" dirty="0"/>
          </a:p>
        </p:txBody>
      </p:sp>
    </p:spTree>
    <p:extLst>
      <p:ext uri="{BB962C8B-B14F-4D97-AF65-F5344CB8AC3E}">
        <p14:creationId xmlns:p14="http://schemas.microsoft.com/office/powerpoint/2010/main" val="286043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702" y="1341784"/>
            <a:ext cx="9148953" cy="2608212"/>
          </a:xfrm>
        </p:spPr>
        <p:txBody>
          <a:bodyPr>
            <a:normAutofit/>
          </a:bodyPr>
          <a:lstStyle/>
          <a:p>
            <a:pPr algn="ctr"/>
            <a:r>
              <a:rPr lang="en-US" sz="6000" dirty="0"/>
              <a:t>Leadership Academy mini-projects</a:t>
            </a:r>
          </a:p>
        </p:txBody>
      </p:sp>
    </p:spTree>
    <p:extLst>
      <p:ext uri="{BB962C8B-B14F-4D97-AF65-F5344CB8AC3E}">
        <p14:creationId xmlns:p14="http://schemas.microsoft.com/office/powerpoint/2010/main" val="35703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 Projects </a:t>
            </a:r>
          </a:p>
        </p:txBody>
      </p:sp>
      <p:sp>
        <p:nvSpPr>
          <p:cNvPr id="3" name="Content Placeholder 2"/>
          <p:cNvSpPr>
            <a:spLocks noGrp="1"/>
          </p:cNvSpPr>
          <p:nvPr>
            <p:ph idx="1"/>
          </p:nvPr>
        </p:nvSpPr>
        <p:spPr/>
        <p:txBody>
          <a:bodyPr>
            <a:normAutofit/>
          </a:bodyPr>
          <a:lstStyle/>
          <a:p>
            <a:r>
              <a:rPr lang="en-US" dirty="0"/>
              <a:t>Each member of the leadership academy is responsible for a project that will promote ASCLS</a:t>
            </a:r>
          </a:p>
          <a:p>
            <a:r>
              <a:rPr lang="en-US" dirty="0"/>
              <a:t>That project is promoted through the blog</a:t>
            </a:r>
          </a:p>
          <a:p>
            <a:r>
              <a:rPr lang="en-US" dirty="0"/>
              <a:t>The projects:</a:t>
            </a:r>
          </a:p>
          <a:p>
            <a:pPr lvl="1">
              <a:buFontTx/>
              <a:buChar char="-"/>
            </a:pPr>
            <a:r>
              <a:rPr lang="en-US" dirty="0"/>
              <a:t>Emma → Material for promoting the profession to elementary age students Grades: 3-6</a:t>
            </a:r>
          </a:p>
          <a:p>
            <a:pPr lvl="1">
              <a:buFontTx/>
              <a:buChar char="-"/>
            </a:pPr>
            <a:r>
              <a:rPr lang="en-US" dirty="0"/>
              <a:t>Kelley → Brochures to promote ASCLS</a:t>
            </a:r>
          </a:p>
          <a:p>
            <a:pPr lvl="1">
              <a:buFontTx/>
              <a:buChar char="-"/>
            </a:pPr>
            <a:r>
              <a:rPr lang="en-US" dirty="0"/>
              <a:t>Rebecca  → A poster competition  </a:t>
            </a:r>
          </a:p>
        </p:txBody>
      </p:sp>
    </p:spTree>
    <p:extLst>
      <p:ext uri="{BB962C8B-B14F-4D97-AF65-F5344CB8AC3E}">
        <p14:creationId xmlns:p14="http://schemas.microsoft.com/office/powerpoint/2010/main" val="137187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13560" r="20893"/>
          <a:stretch/>
        </p:blipFill>
        <p:spPr>
          <a:xfrm>
            <a:off x="8803882" y="16942"/>
            <a:ext cx="3371397" cy="6857990"/>
          </a:xfrm>
          <a:prstGeom prst="rect">
            <a:avLst/>
          </a:prstGeom>
          <a:effectLst>
            <a:innerShdw blurRad="57150" dist="38100" dir="14460000">
              <a:prstClr val="black">
                <a:alpha val="70000"/>
              </a:prstClr>
            </a:innerShdw>
          </a:effectLst>
        </p:spPr>
      </p:pic>
      <p:grpSp>
        <p:nvGrpSpPr>
          <p:cNvPr id="7" name="Group 6"/>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84212" y="4487332"/>
            <a:ext cx="7543800" cy="1507067"/>
          </a:xfrm>
        </p:spPr>
        <p:txBody>
          <a:bodyPr>
            <a:normAutofit/>
          </a:bodyPr>
          <a:lstStyle/>
          <a:p>
            <a:r>
              <a:rPr lang="en-US" sz="3300"/>
              <a:t>Emma- Educational Material for elementary grade children</a:t>
            </a:r>
          </a:p>
        </p:txBody>
      </p:sp>
      <p:sp>
        <p:nvSpPr>
          <p:cNvPr id="3" name="Content Placeholder 2"/>
          <p:cNvSpPr>
            <a:spLocks noGrp="1"/>
          </p:cNvSpPr>
          <p:nvPr>
            <p:ph idx="1"/>
          </p:nvPr>
        </p:nvSpPr>
        <p:spPr>
          <a:xfrm>
            <a:off x="684211" y="685800"/>
            <a:ext cx="7493137" cy="3615267"/>
          </a:xfrm>
        </p:spPr>
        <p:txBody>
          <a:bodyPr>
            <a:normAutofit/>
          </a:bodyPr>
          <a:lstStyle/>
          <a:p>
            <a:pPr lvl="1"/>
            <a:r>
              <a:rPr lang="en-US" sz="3000" dirty="0"/>
              <a:t>Resource/Activity Kit to promote the medical laboratory science profession for lab professionals to teach to elementary age children</a:t>
            </a:r>
          </a:p>
        </p:txBody>
      </p:sp>
    </p:spTree>
    <p:extLst>
      <p:ext uri="{BB962C8B-B14F-4D97-AF65-F5344CB8AC3E}">
        <p14:creationId xmlns:p14="http://schemas.microsoft.com/office/powerpoint/2010/main" val="188717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ln>
            <a:noFill/>
          </a:ln>
          <a:effectLst/>
        </p:spPr>
      </p:sp>
      <p:grpSp>
        <p:nvGrpSpPr>
          <p:cNvPr id="8" name="Group 7"/>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9" name="Straight Connector 8"/>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8579" y="4487332"/>
            <a:ext cx="5627158" cy="1507067"/>
          </a:xfrm>
        </p:spPr>
        <p:txBody>
          <a:bodyPr vert="horz" lIns="91440" tIns="45720" rIns="91440" bIns="45720" rtlCol="0" anchor="ctr">
            <a:normAutofit/>
          </a:bodyPr>
          <a:lstStyle/>
          <a:p>
            <a:r>
              <a:rPr lang="en-US" sz="3600" dirty="0"/>
              <a:t>Elementary students</a:t>
            </a:r>
          </a:p>
        </p:txBody>
      </p:sp>
      <p:sp>
        <p:nvSpPr>
          <p:cNvPr id="4" name="Text Placeholder 3"/>
          <p:cNvSpPr>
            <a:spLocks noGrp="1"/>
          </p:cNvSpPr>
          <p:nvPr>
            <p:ph type="body" idx="2"/>
          </p:nvPr>
        </p:nvSpPr>
        <p:spPr>
          <a:xfrm>
            <a:off x="3884612" y="685800"/>
            <a:ext cx="6626072" cy="3615267"/>
          </a:xfrm>
        </p:spPr>
        <p:txBody>
          <a:bodyPr vert="horz" lIns="91440" tIns="45720" rIns="91440" bIns="45720" rtlCol="0" anchor="ctr">
            <a:normAutofit/>
          </a:bodyPr>
          <a:lstStyle/>
          <a:p>
            <a:pPr>
              <a:buFont typeface="Wingdings 3" panose="05040102010807070707" pitchFamily="18" charset="2"/>
              <a:buChar char=""/>
            </a:pPr>
            <a:r>
              <a:rPr lang="en-US" sz="2800" dirty="0"/>
              <a:t>Ella </a:t>
            </a:r>
            <a:r>
              <a:rPr lang="en-US" sz="2800" dirty="0">
                <a:sym typeface="Wingdings" panose="05000000000000000000" pitchFamily="2" charset="2"/>
              </a:rPr>
              <a:t> age 9</a:t>
            </a:r>
            <a:endParaRPr lang="en-US" sz="2800"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7146" b="4767"/>
          <a:stretch/>
        </p:blipFill>
        <p:spPr>
          <a:xfrm rot="5400000">
            <a:off x="-1677156" y="1677987"/>
            <a:ext cx="6858000" cy="3502025"/>
          </a:xfrm>
          <a:prstGeom prst="rect">
            <a:avLst/>
          </a:prstGeom>
          <a:effectLst>
            <a:innerShdw blurRad="57150" dist="38100" dir="14460000">
              <a:prstClr val="black">
                <a:alpha val="70000"/>
              </a:prstClr>
            </a:innerShdw>
          </a:effectLst>
        </p:spPr>
      </p:pic>
      <p:grpSp>
        <p:nvGrpSpPr>
          <p:cNvPr id="15" name="Group 14"/>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5254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2938" y="2319013"/>
            <a:ext cx="3921711" cy="2941283"/>
          </a:xfrm>
          <a:prstGeom prst="rect">
            <a:avLst/>
          </a:prstGeom>
          <a:effectLst>
            <a:innerShdw blurRad="57150" dist="38100" dir="14460000">
              <a:prstClr val="black">
                <a:alpha val="70000"/>
              </a:prstClr>
            </a:innerShdw>
          </a:effectLst>
        </p:spPr>
      </p:pic>
      <p:sp>
        <p:nvSpPr>
          <p:cNvPr id="2" name="Title 1"/>
          <p:cNvSpPr>
            <a:spLocks noGrp="1"/>
          </p:cNvSpPr>
          <p:nvPr>
            <p:ph type="title"/>
          </p:nvPr>
        </p:nvSpPr>
        <p:spPr/>
        <p:txBody>
          <a:bodyPr>
            <a:normAutofit/>
          </a:bodyPr>
          <a:lstStyle/>
          <a:p>
            <a:r>
              <a:rPr lang="en-US" sz="3600" dirty="0"/>
              <a:t>Emma- Educational Material for elementary grade children</a:t>
            </a:r>
          </a:p>
        </p:txBody>
      </p:sp>
      <p:sp>
        <p:nvSpPr>
          <p:cNvPr id="3" name="Content Placeholder 2"/>
          <p:cNvSpPr>
            <a:spLocks noGrp="1"/>
          </p:cNvSpPr>
          <p:nvPr>
            <p:ph idx="1"/>
          </p:nvPr>
        </p:nvSpPr>
        <p:spPr>
          <a:xfrm>
            <a:off x="4039946" y="1828798"/>
            <a:ext cx="6837604" cy="4267201"/>
          </a:xfrm>
        </p:spPr>
        <p:txBody>
          <a:bodyPr>
            <a:normAutofit lnSpcReduction="10000"/>
          </a:bodyPr>
          <a:lstStyle/>
          <a:p>
            <a:pPr marL="0" indent="0">
              <a:buNone/>
            </a:pPr>
            <a:r>
              <a:rPr lang="en-US" dirty="0"/>
              <a:t>Process:</a:t>
            </a:r>
          </a:p>
          <a:p>
            <a:r>
              <a:rPr lang="en-US" dirty="0"/>
              <a:t>Develop easy-to-use links/activities to assist lab professionals discuss their career with kids or family</a:t>
            </a:r>
          </a:p>
          <a:p>
            <a:r>
              <a:rPr lang="en-US" dirty="0"/>
              <a:t>Search online resources to find out different activities appropriate for various child age ranges</a:t>
            </a:r>
          </a:p>
          <a:p>
            <a:r>
              <a:rPr lang="en-US" dirty="0"/>
              <a:t>Post information to blog via posts or links to assist readers with educational materials</a:t>
            </a:r>
          </a:p>
          <a:p>
            <a:endParaRPr lang="en-US" dirty="0"/>
          </a:p>
          <a:p>
            <a:pPr marL="0" indent="0">
              <a:buNone/>
            </a:pPr>
            <a:endParaRPr lang="en-US" dirty="0"/>
          </a:p>
        </p:txBody>
      </p:sp>
    </p:spTree>
    <p:extLst>
      <p:ext uri="{BB962C8B-B14F-4D97-AF65-F5344CB8AC3E}">
        <p14:creationId xmlns:p14="http://schemas.microsoft.com/office/powerpoint/2010/main" val="161500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3" name="Straight Connector 12"/>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16"/>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Snip Diagonal Corner 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ontent Placeholder 3"/>
          <p:cNvPicPr>
            <a:picLocks noChangeAspect="1"/>
          </p:cNvPicPr>
          <p:nvPr/>
        </p:nvPicPr>
        <p:blipFill rotWithShape="1">
          <a:blip r:embed="rId2"/>
          <a:srcRect l="2752" r="2736" b="-1"/>
          <a:stretch/>
        </p:blipFill>
        <p:spPr>
          <a:xfrm>
            <a:off x="77806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2" name="Title 1"/>
          <p:cNvSpPr>
            <a:spLocks noGrp="1"/>
          </p:cNvSpPr>
          <p:nvPr>
            <p:ph type="title"/>
          </p:nvPr>
        </p:nvSpPr>
        <p:spPr>
          <a:xfrm>
            <a:off x="7532710" y="620722"/>
            <a:ext cx="3518748" cy="1142462"/>
          </a:xfrm>
        </p:spPr>
        <p:txBody>
          <a:bodyPr anchor="b">
            <a:normAutofit/>
          </a:bodyPr>
          <a:lstStyle/>
          <a:p>
            <a:r>
              <a:rPr lang="en-US" sz="3200" dirty="0"/>
              <a:t>OUR Leadership ACADEMY STORY</a:t>
            </a:r>
          </a:p>
        </p:txBody>
      </p:sp>
      <p:sp>
        <p:nvSpPr>
          <p:cNvPr id="30" name="Content Placeholder 7"/>
          <p:cNvSpPr>
            <a:spLocks noGrp="1"/>
          </p:cNvSpPr>
          <p:nvPr>
            <p:ph idx="1"/>
          </p:nvPr>
        </p:nvSpPr>
        <p:spPr>
          <a:xfrm>
            <a:off x="7532710" y="1822449"/>
            <a:ext cx="3479419" cy="3070226"/>
          </a:xfrm>
        </p:spPr>
        <p:txBody>
          <a:bodyPr anchor="t">
            <a:normAutofit/>
          </a:bodyPr>
          <a:lstStyle/>
          <a:p>
            <a:r>
              <a:rPr lang="en-US" sz="2400" dirty="0"/>
              <a:t>2015-2016</a:t>
            </a:r>
          </a:p>
        </p:txBody>
      </p:sp>
    </p:spTree>
    <p:extLst>
      <p:ext uri="{BB962C8B-B14F-4D97-AF65-F5344CB8AC3E}">
        <p14:creationId xmlns:p14="http://schemas.microsoft.com/office/powerpoint/2010/main" val="11812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r="-4" b="9915"/>
          <a:stretch/>
        </p:blipFill>
        <p:spPr>
          <a:xfrm>
            <a:off x="831" y="10"/>
            <a:ext cx="3502025" cy="4206230"/>
          </a:xfrm>
          <a:prstGeom prst="rect">
            <a:avLst/>
          </a:prstGeom>
          <a:effectLst>
            <a:innerShdw blurRad="57150" dist="38100" dir="14460000">
              <a:prstClr val="black">
                <a:alpha val="70000"/>
              </a:prstClr>
            </a:innerShdw>
          </a:effectLst>
        </p:spPr>
      </p:pic>
      <p:grpSp>
        <p:nvGrpSpPr>
          <p:cNvPr id="26" name="Group 14"/>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 name="Picture 4"/>
          <p:cNvPicPr>
            <a:picLocks noChangeAspect="1"/>
          </p:cNvPicPr>
          <p:nvPr/>
        </p:nvPicPr>
        <p:blipFill rotWithShape="1">
          <a:blip r:embed="rId4"/>
          <a:srcRect t="17188" b="26073"/>
          <a:stretch/>
        </p:blipFill>
        <p:spPr>
          <a:xfrm>
            <a:off x="-2343" y="4206240"/>
            <a:ext cx="3505199" cy="2651760"/>
          </a:xfrm>
          <a:prstGeom prst="rect">
            <a:avLst/>
          </a:prstGeom>
          <a:effectLst>
            <a:innerShdw blurRad="57150" dist="38100" dir="14460000">
              <a:prstClr val="black">
                <a:alpha val="70000"/>
              </a:prstClr>
            </a:innerShdw>
          </a:effectLst>
        </p:spPr>
      </p:pic>
      <p:sp>
        <p:nvSpPr>
          <p:cNvPr id="2" name="Title 1"/>
          <p:cNvSpPr>
            <a:spLocks noGrp="1"/>
          </p:cNvSpPr>
          <p:nvPr>
            <p:ph type="title"/>
          </p:nvPr>
        </p:nvSpPr>
        <p:spPr>
          <a:xfrm>
            <a:off x="3978578" y="4487332"/>
            <a:ext cx="8022921" cy="1507067"/>
          </a:xfrm>
        </p:spPr>
        <p:txBody>
          <a:bodyPr>
            <a:normAutofit/>
          </a:bodyPr>
          <a:lstStyle/>
          <a:p>
            <a:r>
              <a:rPr lang="en-US" dirty="0"/>
              <a:t>What does aunt </a:t>
            </a:r>
            <a:r>
              <a:rPr lang="en-US" dirty="0" err="1"/>
              <a:t>emma</a:t>
            </a:r>
            <a:r>
              <a:rPr lang="en-US" dirty="0"/>
              <a:t> do?</a:t>
            </a:r>
          </a:p>
        </p:txBody>
      </p:sp>
      <p:sp>
        <p:nvSpPr>
          <p:cNvPr id="3" name="Content Placeholder 2"/>
          <p:cNvSpPr>
            <a:spLocks noGrp="1"/>
          </p:cNvSpPr>
          <p:nvPr>
            <p:ph idx="1"/>
          </p:nvPr>
        </p:nvSpPr>
        <p:spPr>
          <a:xfrm>
            <a:off x="3884612" y="685800"/>
            <a:ext cx="7431352" cy="5010150"/>
          </a:xfrm>
        </p:spPr>
        <p:txBody>
          <a:bodyPr>
            <a:normAutofit/>
          </a:bodyPr>
          <a:lstStyle/>
          <a:p>
            <a:pPr marL="0" indent="0">
              <a:lnSpc>
                <a:spcPct val="80000"/>
              </a:lnSpc>
              <a:buNone/>
            </a:pPr>
            <a:r>
              <a:rPr lang="en-US" sz="2800" b="1" dirty="0"/>
              <a:t>Medical Laboratory Scientist </a:t>
            </a:r>
          </a:p>
          <a:p>
            <a:pPr>
              <a:lnSpc>
                <a:spcPct val="80000"/>
              </a:lnSpc>
            </a:pPr>
            <a:r>
              <a:rPr lang="en-US" sz="2800" dirty="0"/>
              <a:t>I run tests to help doctors diagnose/figure out what is making a person feel sick</a:t>
            </a:r>
          </a:p>
          <a:p>
            <a:pPr>
              <a:lnSpc>
                <a:spcPct val="80000"/>
              </a:lnSpc>
            </a:pPr>
            <a:r>
              <a:rPr lang="en-US" sz="2800" dirty="0"/>
              <a:t>I draw blood from a patients arm or finger</a:t>
            </a:r>
          </a:p>
          <a:p>
            <a:pPr>
              <a:lnSpc>
                <a:spcPct val="80000"/>
              </a:lnSpc>
            </a:pPr>
            <a:r>
              <a:rPr lang="en-US" sz="2800" dirty="0"/>
              <a:t>I make sure all the equipment/machines in my lab work and run my tests accurately</a:t>
            </a:r>
          </a:p>
          <a:p>
            <a:pPr>
              <a:lnSpc>
                <a:spcPct val="80000"/>
              </a:lnSpc>
            </a:pPr>
            <a:r>
              <a:rPr lang="en-US" sz="2800" dirty="0"/>
              <a:t>I use my eyes, hands, sometimes nose (but never my mouth), to help me get answers to doctor’s questions</a:t>
            </a:r>
          </a:p>
          <a:p>
            <a:pPr>
              <a:lnSpc>
                <a:spcPct val="80000"/>
              </a:lnSpc>
            </a:pPr>
            <a:r>
              <a:rPr lang="en-US" sz="2800" dirty="0"/>
              <a:t>I answer nurses and doctors questions</a:t>
            </a:r>
          </a:p>
          <a:p>
            <a:pPr>
              <a:lnSpc>
                <a:spcPct val="80000"/>
              </a:lnSpc>
            </a:pPr>
            <a:r>
              <a:rPr lang="en-US" sz="2800" dirty="0"/>
              <a:t>I work in a hospital laboratory</a:t>
            </a:r>
          </a:p>
          <a:p>
            <a:pPr>
              <a:lnSpc>
                <a:spcPct val="80000"/>
              </a:lnSpc>
            </a:pPr>
            <a:endParaRPr lang="en-US" sz="1900" dirty="0"/>
          </a:p>
        </p:txBody>
      </p:sp>
    </p:spTree>
    <p:extLst>
      <p:ext uri="{BB962C8B-B14F-4D97-AF65-F5344CB8AC3E}">
        <p14:creationId xmlns:p14="http://schemas.microsoft.com/office/powerpoint/2010/main" val="37699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1669" b="20244"/>
          <a:stretch/>
        </p:blipFill>
        <p:spPr>
          <a:xfrm rot="5400000">
            <a:off x="-1677156" y="1677987"/>
            <a:ext cx="6858000" cy="3502025"/>
          </a:xfrm>
          <a:prstGeom prst="rect">
            <a:avLst/>
          </a:prstGeom>
          <a:effectLst>
            <a:innerShdw blurRad="57150" dist="38100" dir="14460000">
              <a:prstClr val="black">
                <a:alpha val="70000"/>
              </a:prstClr>
            </a:innerShdw>
          </a:effectLst>
        </p:spPr>
      </p:pic>
      <p:grpSp>
        <p:nvGrpSpPr>
          <p:cNvPr id="9" name="Group 8"/>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0" name="Straight Connector 9"/>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3978579" y="4487332"/>
            <a:ext cx="5627158" cy="1507067"/>
          </a:xfrm>
        </p:spPr>
        <p:txBody>
          <a:bodyPr>
            <a:normAutofit/>
          </a:bodyPr>
          <a:lstStyle/>
          <a:p>
            <a:r>
              <a:rPr lang="en-US" dirty="0"/>
              <a:t>Germs/bacteria</a:t>
            </a:r>
          </a:p>
        </p:txBody>
      </p:sp>
      <p:sp>
        <p:nvSpPr>
          <p:cNvPr id="3" name="Content Placeholder 2"/>
          <p:cNvSpPr>
            <a:spLocks noGrp="1"/>
          </p:cNvSpPr>
          <p:nvPr>
            <p:ph idx="1"/>
          </p:nvPr>
        </p:nvSpPr>
        <p:spPr>
          <a:xfrm>
            <a:off x="3884612" y="685800"/>
            <a:ext cx="8097838" cy="4724400"/>
          </a:xfrm>
        </p:spPr>
        <p:txBody>
          <a:bodyPr>
            <a:normAutofit lnSpcReduction="10000"/>
          </a:bodyPr>
          <a:lstStyle/>
          <a:p>
            <a:pPr marL="0" indent="0">
              <a:lnSpc>
                <a:spcPct val="90000"/>
              </a:lnSpc>
              <a:buNone/>
            </a:pPr>
            <a:endParaRPr lang="en-US" sz="2500" dirty="0"/>
          </a:p>
          <a:p>
            <a:pPr>
              <a:lnSpc>
                <a:spcPct val="90000"/>
              </a:lnSpc>
            </a:pPr>
            <a:r>
              <a:rPr lang="en-US" sz="2500" dirty="0"/>
              <a:t>They’re everywhere…on our skin, on the table, on the toilet…etc.</a:t>
            </a:r>
          </a:p>
          <a:p>
            <a:pPr>
              <a:lnSpc>
                <a:spcPct val="90000"/>
              </a:lnSpc>
            </a:pPr>
            <a:r>
              <a:rPr lang="en-US" sz="2500" dirty="0"/>
              <a:t>Too tiny to see with our eyes, but not with a microscope or plating them on agar</a:t>
            </a:r>
          </a:p>
          <a:p>
            <a:pPr lvl="1">
              <a:lnSpc>
                <a:spcPct val="90000"/>
              </a:lnSpc>
            </a:pPr>
            <a:r>
              <a:rPr lang="en-US" sz="2500" dirty="0"/>
              <a:t>Agar is like a nutrient </a:t>
            </a:r>
            <a:r>
              <a:rPr lang="en-US" sz="2500" dirty="0" err="1"/>
              <a:t>jello</a:t>
            </a:r>
            <a:r>
              <a:rPr lang="en-US" sz="2500" dirty="0"/>
              <a:t> that bacteria like to live on and eat; this makes them multiple and grow big so we can see them as colonies on agar</a:t>
            </a:r>
          </a:p>
          <a:p>
            <a:pPr>
              <a:lnSpc>
                <a:spcPct val="90000"/>
              </a:lnSpc>
            </a:pPr>
            <a:r>
              <a:rPr lang="en-US" sz="2500" dirty="0"/>
              <a:t>Normal flora vs. pathogens</a:t>
            </a:r>
          </a:p>
          <a:p>
            <a:pPr lvl="1">
              <a:lnSpc>
                <a:spcPct val="90000"/>
              </a:lnSpc>
            </a:pPr>
            <a:r>
              <a:rPr lang="en-US" sz="2500" dirty="0"/>
              <a:t>Some germs/bacteria are good and keep us healthy by fighting off bad bacteria</a:t>
            </a:r>
          </a:p>
          <a:p>
            <a:pPr lvl="1">
              <a:lnSpc>
                <a:spcPct val="90000"/>
              </a:lnSpc>
            </a:pPr>
            <a:r>
              <a:rPr lang="en-US" sz="2500" dirty="0"/>
              <a:t>Some germs/bacteria are not good for us and make us sick</a:t>
            </a:r>
          </a:p>
          <a:p>
            <a:pPr>
              <a:lnSpc>
                <a:spcPct val="90000"/>
              </a:lnSpc>
            </a:pPr>
            <a:endParaRPr lang="en-US" sz="1500" dirty="0"/>
          </a:p>
        </p:txBody>
      </p:sp>
    </p:spTree>
    <p:extLst>
      <p:ext uri="{BB962C8B-B14F-4D97-AF65-F5344CB8AC3E}">
        <p14:creationId xmlns:p14="http://schemas.microsoft.com/office/powerpoint/2010/main" val="103377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ln>
            <a:noFill/>
          </a:ln>
          <a:effectLst/>
        </p:spPr>
      </p:sp>
      <p:grpSp>
        <p:nvGrpSpPr>
          <p:cNvPr id="16" name="Group 15"/>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7" name="Straight Connector 16"/>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2292" y="2963333"/>
            <a:ext cx="1896535" cy="2218267"/>
            <a:chOff x="10292292" y="2963333"/>
            <a:chExt cx="1896535" cy="2218267"/>
          </a:xfrm>
        </p:grpSpPr>
        <p:cxnSp>
          <p:nvCxnSpPr>
            <p:cNvPr id="24" name="Straight Connector 23"/>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extLst>
                <p:ext uri="{386F3935-93C4-4BCD-93E2-E3B085C9AB24}">
                  <p16:designElem xmlns:p16="http://schemas.microsoft.com/office/powerpoint/2015/main" xmlns=""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9" name="Snip Diagonal Corner 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6" y="-2"/>
            <a:ext cx="6084115"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82157" y="0"/>
            <a:ext cx="1935271" cy="30822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50" y="4061862"/>
            <a:ext cx="2401830" cy="27868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descr="Image result for bacteria on agar"/>
          <p:cNvPicPr>
            <a:picLocks noChangeAspect="1"/>
          </p:cNvPicPr>
          <p:nvPr/>
        </p:nvPicPr>
        <p:blipFill rotWithShape="1">
          <a:blip r:embed="rId2"/>
          <a:srcRect l="10280" r="5126"/>
          <a:stretch/>
        </p:blipFill>
        <p:spPr>
          <a:xfrm>
            <a:off x="2556346" y="3243069"/>
            <a:ext cx="3361082" cy="3605670"/>
          </a:xfrm>
          <a:prstGeom prst="rect">
            <a:avLst/>
          </a:prstGeom>
        </p:spPr>
      </p:pic>
      <p:sp>
        <p:nvSpPr>
          <p:cNvPr id="4" name="Title 3"/>
          <p:cNvSpPr>
            <a:spLocks noGrp="1"/>
          </p:cNvSpPr>
          <p:nvPr>
            <p:ph type="title"/>
          </p:nvPr>
        </p:nvSpPr>
        <p:spPr>
          <a:xfrm>
            <a:off x="6459789" y="2209799"/>
            <a:ext cx="5272630" cy="2667001"/>
          </a:xfrm>
        </p:spPr>
        <p:txBody>
          <a:bodyPr vert="horz" lIns="91440" tIns="45720" rIns="91440" bIns="45720" rtlCol="0" anchor="ctr">
            <a:normAutofit/>
          </a:bodyPr>
          <a:lstStyle/>
          <a:p>
            <a:r>
              <a:rPr lang="en-US" sz="4500" dirty="0"/>
              <a:t>bacteria</a:t>
            </a:r>
          </a:p>
        </p:txBody>
      </p:sp>
      <p:pic>
        <p:nvPicPr>
          <p:cNvPr id="8" name="Content Placeholder 7" descr="Image result for bacteria on agar">
            <a:hlinkClick r:id="rId3"/>
          </p:cNvPr>
          <p:cNvPicPr>
            <a:picLocks noGrp="1"/>
          </p:cNvPicPr>
          <p:nvPr>
            <p:ph sz="half" idx="2"/>
          </p:nvPr>
        </p:nvPicPr>
        <p:blipFill rotWithShape="1">
          <a:blip r:embed="rId4">
            <a:extLst>
              <a:ext uri="{28A0092B-C50C-407E-A947-70E740481C1C}">
                <a14:useLocalDpi xmlns:a14="http://schemas.microsoft.com/office/drawing/2010/main" val="0"/>
              </a:ext>
            </a:extLst>
          </a:blip>
          <a:srcRect l="2794" r="23688" b="3"/>
          <a:stretch/>
        </p:blipFill>
        <p:spPr bwMode="auto">
          <a:xfrm>
            <a:off x="-499" y="10"/>
            <a:ext cx="3835570" cy="3899748"/>
          </a:xfrm>
          <a:custGeom>
            <a:avLst/>
            <a:gdLst>
              <a:gd name="connsiteX0" fmla="*/ 0 w 4551358"/>
              <a:gd name="connsiteY0" fmla="*/ 0 h 3899758"/>
              <a:gd name="connsiteX1" fmla="*/ 4551358 w 4551358"/>
              <a:gd name="connsiteY1" fmla="*/ 0 h 3899758"/>
              <a:gd name="connsiteX2" fmla="*/ 4551358 w 4551358"/>
              <a:gd name="connsiteY2" fmla="*/ 3077500 h 3899758"/>
              <a:gd name="connsiteX3" fmla="*/ 2843111 w 4551358"/>
              <a:gd name="connsiteY3" fmla="*/ 3077500 h 3899758"/>
              <a:gd name="connsiteX4" fmla="*/ 2843111 w 4551358"/>
              <a:gd name="connsiteY4" fmla="*/ 3899758 h 3899758"/>
              <a:gd name="connsiteX5" fmla="*/ 0 w 4551358"/>
              <a:gd name="connsiteY5" fmla="*/ 3899758 h 389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58" h="3899758">
                <a:moveTo>
                  <a:pt x="0" y="0"/>
                </a:moveTo>
                <a:lnTo>
                  <a:pt x="4551358" y="0"/>
                </a:lnTo>
                <a:lnTo>
                  <a:pt x="4551358" y="3077500"/>
                </a:lnTo>
                <a:lnTo>
                  <a:pt x="2843111" y="3077500"/>
                </a:lnTo>
                <a:lnTo>
                  <a:pt x="2843111" y="3899758"/>
                </a:lnTo>
                <a:lnTo>
                  <a:pt x="0" y="3899758"/>
                </a:lnTo>
                <a:close/>
              </a:path>
            </a:pathLst>
          </a:custGeom>
          <a:noFill/>
        </p:spPr>
      </p:pic>
    </p:spTree>
    <p:extLst>
      <p:ext uri="{BB962C8B-B14F-4D97-AF65-F5344CB8AC3E}">
        <p14:creationId xmlns:p14="http://schemas.microsoft.com/office/powerpoint/2010/main" val="140489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 name="Snip Diagonal Corner 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r="10208" b="-1"/>
          <a:stretch/>
        </p:blipFill>
        <p:spPr>
          <a:xfrm>
            <a:off x="800558" y="786117"/>
            <a:ext cx="3337560" cy="4956048"/>
          </a:xfrm>
          <a:custGeom>
            <a:avLst/>
            <a:gdLst>
              <a:gd name="connsiteX0" fmla="*/ 384420 w 3337560"/>
              <a:gd name="connsiteY0" fmla="*/ 0 h 4956048"/>
              <a:gd name="connsiteX1" fmla="*/ 3337560 w 3337560"/>
              <a:gd name="connsiteY1" fmla="*/ 0 h 4956048"/>
              <a:gd name="connsiteX2" fmla="*/ 3337560 w 3337560"/>
              <a:gd name="connsiteY2" fmla="*/ 4571628 h 4956048"/>
              <a:gd name="connsiteX3" fmla="*/ 2953140 w 3337560"/>
              <a:gd name="connsiteY3" fmla="*/ 4956048 h 4956048"/>
              <a:gd name="connsiteX4" fmla="*/ 0 w 3337560"/>
              <a:gd name="connsiteY4" fmla="*/ 4956048 h 4956048"/>
              <a:gd name="connsiteX5" fmla="*/ 0 w 3337560"/>
              <a:gd name="connsiteY5" fmla="*/ 384420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7560" h="4956048">
                <a:moveTo>
                  <a:pt x="384420" y="0"/>
                </a:moveTo>
                <a:lnTo>
                  <a:pt x="3337560" y="0"/>
                </a:lnTo>
                <a:lnTo>
                  <a:pt x="3337560" y="4571628"/>
                </a:lnTo>
                <a:lnTo>
                  <a:pt x="2953140" y="4956048"/>
                </a:lnTo>
                <a:lnTo>
                  <a:pt x="0" y="4956048"/>
                </a:lnTo>
                <a:lnTo>
                  <a:pt x="0" y="384420"/>
                </a:lnTo>
                <a:close/>
              </a:path>
            </a:pathLst>
          </a:custGeom>
        </p:spPr>
      </p:pic>
      <p:sp>
        <p:nvSpPr>
          <p:cNvPr id="2" name="Title 1"/>
          <p:cNvSpPr>
            <a:spLocks noGrp="1"/>
          </p:cNvSpPr>
          <p:nvPr>
            <p:ph type="title"/>
          </p:nvPr>
        </p:nvSpPr>
        <p:spPr>
          <a:xfrm>
            <a:off x="4661860" y="4487332"/>
            <a:ext cx="5627258" cy="1507067"/>
          </a:xfrm>
        </p:spPr>
        <p:txBody>
          <a:bodyPr>
            <a:normAutofit/>
          </a:bodyPr>
          <a:lstStyle/>
          <a:p>
            <a:pPr>
              <a:lnSpc>
                <a:spcPct val="90000"/>
              </a:lnSpc>
            </a:pPr>
            <a:r>
              <a:rPr lang="en-US" sz="4500" dirty="0"/>
              <a:t>Materials</a:t>
            </a:r>
          </a:p>
        </p:txBody>
      </p:sp>
      <p:sp>
        <p:nvSpPr>
          <p:cNvPr id="3" name="Content Placeholder 2"/>
          <p:cNvSpPr>
            <a:spLocks noGrp="1"/>
          </p:cNvSpPr>
          <p:nvPr>
            <p:ph idx="1"/>
          </p:nvPr>
        </p:nvSpPr>
        <p:spPr>
          <a:xfrm>
            <a:off x="4661860" y="685800"/>
            <a:ext cx="6253792" cy="3615267"/>
          </a:xfrm>
        </p:spPr>
        <p:txBody>
          <a:bodyPr>
            <a:normAutofit lnSpcReduction="10000"/>
          </a:bodyPr>
          <a:lstStyle/>
          <a:p>
            <a:pPr>
              <a:lnSpc>
                <a:spcPct val="90000"/>
              </a:lnSpc>
            </a:pPr>
            <a:r>
              <a:rPr lang="en-US" dirty="0"/>
              <a:t>Agar (expired from work or see homemade recipe here….)</a:t>
            </a:r>
          </a:p>
          <a:p>
            <a:pPr lvl="1">
              <a:lnSpc>
                <a:spcPct val="90000"/>
              </a:lnSpc>
            </a:pPr>
            <a:r>
              <a:rPr lang="en-US" dirty="0"/>
              <a:t>https://www.madaboutscience.com.au/store/index.php?main_page=page&amp;id=43</a:t>
            </a:r>
          </a:p>
          <a:p>
            <a:pPr>
              <a:lnSpc>
                <a:spcPct val="90000"/>
              </a:lnSpc>
            </a:pPr>
            <a:r>
              <a:rPr lang="en-US" dirty="0"/>
              <a:t>Pickle Jar</a:t>
            </a:r>
          </a:p>
          <a:p>
            <a:pPr>
              <a:lnSpc>
                <a:spcPct val="90000"/>
              </a:lnSpc>
            </a:pPr>
            <a:r>
              <a:rPr lang="en-US" dirty="0"/>
              <a:t>Tea Candle</a:t>
            </a:r>
          </a:p>
          <a:p>
            <a:pPr>
              <a:lnSpc>
                <a:spcPct val="90000"/>
              </a:lnSpc>
            </a:pPr>
            <a:r>
              <a:rPr lang="en-US" dirty="0"/>
              <a:t>Swab</a:t>
            </a:r>
          </a:p>
          <a:p>
            <a:pPr>
              <a:lnSpc>
                <a:spcPct val="90000"/>
              </a:lnSpc>
            </a:pPr>
            <a:r>
              <a:rPr lang="en-US" dirty="0"/>
              <a:t>Gloves </a:t>
            </a:r>
          </a:p>
          <a:p>
            <a:pPr>
              <a:lnSpc>
                <a:spcPct val="90000"/>
              </a:lnSpc>
            </a:pPr>
            <a:r>
              <a:rPr lang="en-US" dirty="0"/>
              <a:t>Imagination!</a:t>
            </a:r>
          </a:p>
          <a:p>
            <a:pPr>
              <a:lnSpc>
                <a:spcPct val="90000"/>
              </a:lnSpc>
            </a:pPr>
            <a:endParaRPr lang="en-US" dirty="0"/>
          </a:p>
        </p:txBody>
      </p:sp>
    </p:spTree>
    <p:extLst>
      <p:ext uri="{BB962C8B-B14F-4D97-AF65-F5344CB8AC3E}">
        <p14:creationId xmlns:p14="http://schemas.microsoft.com/office/powerpoint/2010/main" val="90115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result for streaking an agar">
            <a:hlinkClick r:id="rId2"/>
          </p:cNvPr>
          <p:cNvPicPr/>
          <p:nvPr/>
        </p:nvPicPr>
        <p:blipFill rotWithShape="1">
          <a:blip r:embed="rId3" cstate="print">
            <a:extLst>
              <a:ext uri="{28A0092B-C50C-407E-A947-70E740481C1C}">
                <a14:useLocalDpi xmlns:a14="http://schemas.microsoft.com/office/drawing/2010/main" val="0"/>
              </a:ext>
            </a:extLst>
          </a:blip>
          <a:srcRect l="49504" r="15469" b="-1"/>
          <a:stretch/>
        </p:blipFill>
        <p:spPr bwMode="auto">
          <a:xfrm>
            <a:off x="8820603" y="10"/>
            <a:ext cx="3371397" cy="6857990"/>
          </a:xfrm>
          <a:prstGeom prst="rect">
            <a:avLst/>
          </a:prstGeom>
          <a:noFill/>
          <a:effectLst>
            <a:innerShdw blurRad="57150" dist="38100" dir="14460000">
              <a:prstClr val="black">
                <a:alpha val="70000"/>
              </a:prstClr>
            </a:innerShdw>
          </a:effectLst>
        </p:spPr>
      </p:pic>
      <p:grpSp>
        <p:nvGrpSpPr>
          <p:cNvPr id="7" name="Group 6"/>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84212" y="4487332"/>
            <a:ext cx="7543800" cy="1507067"/>
          </a:xfrm>
        </p:spPr>
        <p:txBody>
          <a:bodyPr>
            <a:normAutofit/>
          </a:bodyPr>
          <a:lstStyle/>
          <a:p>
            <a:r>
              <a:rPr lang="en-US" dirty="0"/>
              <a:t>Streaking an agar</a:t>
            </a:r>
          </a:p>
        </p:txBody>
      </p:sp>
      <p:sp>
        <p:nvSpPr>
          <p:cNvPr id="3" name="Content Placeholder 2"/>
          <p:cNvSpPr>
            <a:spLocks noGrp="1"/>
          </p:cNvSpPr>
          <p:nvPr>
            <p:ph idx="1"/>
          </p:nvPr>
        </p:nvSpPr>
        <p:spPr>
          <a:xfrm>
            <a:off x="190501" y="685800"/>
            <a:ext cx="7143750" cy="4819650"/>
          </a:xfrm>
        </p:spPr>
        <p:txBody>
          <a:bodyPr>
            <a:normAutofit/>
          </a:bodyPr>
          <a:lstStyle/>
          <a:p>
            <a:r>
              <a:rPr lang="en-US" sz="3000" dirty="0"/>
              <a:t>Slide swab back and forth</a:t>
            </a:r>
          </a:p>
          <a:p>
            <a:r>
              <a:rPr lang="en-US" sz="3000" dirty="0"/>
              <a:t>Swirl the swab so all the bacteria get on the agar</a:t>
            </a:r>
          </a:p>
          <a:p>
            <a:r>
              <a:rPr lang="en-US" sz="3000" dirty="0"/>
              <a:t>Lab professionals, that work in the microbiology department, in the next couple of days will look at what grows and be able to tell the doctor what specific bacteria is making the patient sick</a:t>
            </a:r>
          </a:p>
          <a:p>
            <a:endParaRPr lang="en-US" dirty="0"/>
          </a:p>
        </p:txBody>
      </p:sp>
    </p:spTree>
    <p:extLst>
      <p:ext uri="{BB962C8B-B14F-4D97-AF65-F5344CB8AC3E}">
        <p14:creationId xmlns:p14="http://schemas.microsoft.com/office/powerpoint/2010/main" val="302161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 name="Snip Diagonal Corner 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result for strep throat">
            <a:hlinkClick r:id="rId2"/>
          </p:cNvPr>
          <p:cNvPicPr/>
          <p:nvPr/>
        </p:nvPicPr>
        <p:blipFill rotWithShape="1">
          <a:blip r:embed="rId3" cstate="print">
            <a:extLst>
              <a:ext uri="{28A0092B-C50C-407E-A947-70E740481C1C}">
                <a14:useLocalDpi xmlns:a14="http://schemas.microsoft.com/office/drawing/2010/main" val="0"/>
              </a:ext>
            </a:extLst>
          </a:blip>
          <a:srcRect l="20621" r="12277" b="1"/>
          <a:stretch/>
        </p:blipFill>
        <p:spPr bwMode="auto">
          <a:xfrm>
            <a:off x="77806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p:spPr>
      </p:pic>
      <p:sp>
        <p:nvSpPr>
          <p:cNvPr id="2" name="Title 1"/>
          <p:cNvSpPr>
            <a:spLocks noGrp="1"/>
          </p:cNvSpPr>
          <p:nvPr>
            <p:ph type="title"/>
          </p:nvPr>
        </p:nvSpPr>
        <p:spPr>
          <a:xfrm>
            <a:off x="7532710" y="620722"/>
            <a:ext cx="3518748" cy="1142462"/>
          </a:xfrm>
        </p:spPr>
        <p:txBody>
          <a:bodyPr anchor="b">
            <a:normAutofit/>
          </a:bodyPr>
          <a:lstStyle/>
          <a:p>
            <a:r>
              <a:rPr lang="en-US" sz="4500" dirty="0"/>
              <a:t>strep</a:t>
            </a:r>
          </a:p>
        </p:txBody>
      </p:sp>
      <p:sp>
        <p:nvSpPr>
          <p:cNvPr id="3" name="Content Placeholder 2"/>
          <p:cNvSpPr>
            <a:spLocks noGrp="1"/>
          </p:cNvSpPr>
          <p:nvPr>
            <p:ph idx="1"/>
          </p:nvPr>
        </p:nvSpPr>
        <p:spPr>
          <a:xfrm>
            <a:off x="7532711" y="1822448"/>
            <a:ext cx="3386116" cy="4635501"/>
          </a:xfrm>
        </p:spPr>
        <p:txBody>
          <a:bodyPr anchor="t">
            <a:normAutofit fontScale="92500"/>
          </a:bodyPr>
          <a:lstStyle/>
          <a:p>
            <a:r>
              <a:rPr lang="en-US" sz="2500" dirty="0"/>
              <a:t>How we test that really, really, sore throat</a:t>
            </a:r>
          </a:p>
          <a:p>
            <a:r>
              <a:rPr lang="en-US" sz="2500" dirty="0"/>
              <a:t>Swab the back of the patient’s mouth near the tonsils</a:t>
            </a:r>
          </a:p>
          <a:p>
            <a:r>
              <a:rPr lang="en-US" sz="2500" dirty="0"/>
              <a:t>Mix reagents (liquids that help the test work) and insert swab</a:t>
            </a:r>
          </a:p>
          <a:p>
            <a:r>
              <a:rPr lang="en-US" sz="2500" dirty="0"/>
              <a:t>Set a timer, let it soak, and watch it work its magic</a:t>
            </a:r>
          </a:p>
          <a:p>
            <a:endParaRPr lang="en-US" sz="1400" dirty="0"/>
          </a:p>
        </p:txBody>
      </p:sp>
    </p:spTree>
    <p:extLst>
      <p:ext uri="{BB962C8B-B14F-4D97-AF65-F5344CB8AC3E}">
        <p14:creationId xmlns:p14="http://schemas.microsoft.com/office/powerpoint/2010/main" val="152485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500" dirty="0"/>
              <a:t>Strep kit</a:t>
            </a:r>
          </a:p>
        </p:txBody>
      </p:sp>
      <p:pic>
        <p:nvPicPr>
          <p:cNvPr id="7" name="Content Placeholder 6" descr="Image result for how to swab for strep">
            <a:hlinkClick r:id="rId2"/>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181600" y="3404634"/>
            <a:ext cx="5461000" cy="3243816"/>
          </a:xfrm>
          <a:prstGeom prst="rect">
            <a:avLst/>
          </a:prstGeom>
          <a:noFill/>
          <a:ln>
            <a:noFill/>
          </a:ln>
        </p:spPr>
      </p:pic>
      <p:pic>
        <p:nvPicPr>
          <p:cNvPr id="8" name="Content Placeholder 7" descr="http://kk.org/wp-content/archiveimages/archives/strep1.gif"/>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0" y="1798506"/>
            <a:ext cx="5202814" cy="2684726"/>
          </a:xfrm>
          <a:prstGeom prst="rect">
            <a:avLst/>
          </a:prstGeom>
          <a:noFill/>
          <a:ln>
            <a:noFill/>
          </a:ln>
        </p:spPr>
      </p:pic>
    </p:spTree>
    <p:extLst>
      <p:ext uri="{BB962C8B-B14F-4D97-AF65-F5344CB8AC3E}">
        <p14:creationId xmlns:p14="http://schemas.microsoft.com/office/powerpoint/2010/main" val="220128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handwashing</a:t>
            </a:r>
          </a:p>
        </p:txBody>
      </p:sp>
      <p:sp>
        <p:nvSpPr>
          <p:cNvPr id="6" name="Content Placeholder 5"/>
          <p:cNvSpPr>
            <a:spLocks noGrp="1"/>
          </p:cNvSpPr>
          <p:nvPr>
            <p:ph idx="1"/>
          </p:nvPr>
        </p:nvSpPr>
        <p:spPr/>
        <p:txBody>
          <a:bodyPr/>
          <a:lstStyle/>
          <a:p>
            <a:r>
              <a:rPr lang="en-US" dirty="0"/>
              <a:t>Helps us stay healthy by washing off any bad bacteria</a:t>
            </a:r>
          </a:p>
          <a:p>
            <a:r>
              <a:rPr lang="en-US" dirty="0"/>
              <a:t>Need to use soap to kill the bad bacteria and then wash them away down the drain</a:t>
            </a:r>
          </a:p>
          <a:p>
            <a:r>
              <a:rPr lang="en-US" dirty="0"/>
              <a:t>Even though we wear gloves in the lab, we still need to wash our hands</a:t>
            </a:r>
          </a:p>
          <a:p>
            <a:r>
              <a:rPr lang="en-US" dirty="0"/>
              <a:t>Don’t spread them! Wash your hands every time they are dirty from playing or using the bathroom</a:t>
            </a:r>
          </a:p>
          <a:p>
            <a:pPr marL="0" indent="0">
              <a:buNone/>
            </a:pPr>
            <a:endParaRPr lang="en-US" dirty="0"/>
          </a:p>
        </p:txBody>
      </p:sp>
    </p:spTree>
    <p:extLst>
      <p:ext uri="{BB962C8B-B14F-4D97-AF65-F5344CB8AC3E}">
        <p14:creationId xmlns:p14="http://schemas.microsoft.com/office/powerpoint/2010/main" val="370842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Got younger kids at home?</a:t>
            </a:r>
          </a:p>
        </p:txBody>
      </p:sp>
      <p:sp>
        <p:nvSpPr>
          <p:cNvPr id="3" name="Content Placeholder 2"/>
          <p:cNvSpPr>
            <a:spLocks noGrp="1"/>
          </p:cNvSpPr>
          <p:nvPr>
            <p:ph idx="1"/>
          </p:nvPr>
        </p:nvSpPr>
        <p:spPr>
          <a:xfrm>
            <a:off x="609600" y="1609416"/>
            <a:ext cx="10153650" cy="4846320"/>
          </a:xfrm>
        </p:spPr>
        <p:txBody>
          <a:bodyPr>
            <a:normAutofit/>
          </a:bodyPr>
          <a:lstStyle/>
          <a:p>
            <a:r>
              <a:rPr lang="en-US" dirty="0"/>
              <a:t>Coloring book pages!</a:t>
            </a:r>
          </a:p>
          <a:p>
            <a:pPr lvl="1"/>
            <a:r>
              <a:rPr lang="en-US" dirty="0"/>
              <a:t>Insert coloring pages from google that are lab-based</a:t>
            </a:r>
          </a:p>
          <a:p>
            <a:pPr lvl="1"/>
            <a:r>
              <a:rPr lang="en-US" dirty="0"/>
              <a:t>Search: google -- coloring pages about laboratory </a:t>
            </a:r>
          </a:p>
          <a:p>
            <a:pPr lvl="2"/>
            <a:r>
              <a:rPr lang="en-US" dirty="0"/>
              <a:t>http://kurld.com/images/chemistry-coloring-pages/chemistry-coloring-pages-20.png</a:t>
            </a:r>
          </a:p>
          <a:p>
            <a:pPr lvl="2"/>
            <a:r>
              <a:rPr lang="en-US" dirty="0"/>
              <a:t>http://kurld.com/images/science-lab-coloring-pages/science-lab-coloring-pages-3.jpg</a:t>
            </a:r>
          </a:p>
          <a:p>
            <a:pPr lvl="2"/>
            <a:r>
              <a:rPr lang="en-US" dirty="0"/>
              <a:t>https://www.coloringtone.com/wp-content/uploads/2016/05/free-science-coloring-pages.jpg?8a837d</a:t>
            </a:r>
          </a:p>
          <a:p>
            <a:pPr lvl="2"/>
            <a:r>
              <a:rPr lang="en-US" dirty="0"/>
              <a:t>http://mycoloring-pages.com/images/Cartoon/Dexter-Laboratory/Dexters-Laboratory-coloring-pages-13.jpg</a:t>
            </a:r>
          </a:p>
          <a:p>
            <a:pPr lvl="2"/>
            <a:r>
              <a:rPr lang="en-US" dirty="0"/>
              <a:t>http://tse1.mm.bing.net/th?id=OIP.M5604dd227b9d74427bc9fd5bf05d7a7bo0</a:t>
            </a:r>
          </a:p>
        </p:txBody>
      </p:sp>
    </p:spTree>
    <p:extLst>
      <p:ext uri="{BB962C8B-B14F-4D97-AF65-F5344CB8AC3E}">
        <p14:creationId xmlns:p14="http://schemas.microsoft.com/office/powerpoint/2010/main" val="134738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2000" cy="773264"/>
          </a:xfrm>
        </p:spPr>
        <p:txBody>
          <a:bodyPr/>
          <a:lstStyle/>
          <a:p>
            <a:r>
              <a:rPr lang="en-US" dirty="0"/>
              <a:t>Kelley: Brochures</a:t>
            </a:r>
          </a:p>
        </p:txBody>
      </p:sp>
      <p:sp>
        <p:nvSpPr>
          <p:cNvPr id="3" name="Content Placeholder 2"/>
          <p:cNvSpPr>
            <a:spLocks noGrp="1"/>
          </p:cNvSpPr>
          <p:nvPr>
            <p:ph idx="1"/>
          </p:nvPr>
        </p:nvSpPr>
        <p:spPr>
          <a:xfrm>
            <a:off x="609600" y="1321903"/>
            <a:ext cx="9920438" cy="5348403"/>
          </a:xfrm>
        </p:spPr>
        <p:txBody>
          <a:bodyPr>
            <a:normAutofit/>
          </a:bodyPr>
          <a:lstStyle/>
          <a:p>
            <a:r>
              <a:rPr lang="en-US" dirty="0"/>
              <a:t>Downloadable brochures to promote the organization and/or the profession, </a:t>
            </a:r>
          </a:p>
          <a:p>
            <a:pPr lvl="1"/>
            <a:r>
              <a:rPr lang="en-US" dirty="0">
                <a:solidFill>
                  <a:schemeClr val="tx1"/>
                </a:solidFill>
              </a:rPr>
              <a:t>Involvement with ASCLS</a:t>
            </a:r>
          </a:p>
          <a:p>
            <a:pPr lvl="1"/>
            <a:r>
              <a:rPr lang="en-US" dirty="0">
                <a:solidFill>
                  <a:schemeClr val="tx1"/>
                </a:solidFill>
              </a:rPr>
              <a:t>Recruitment Strategies with ASCLS</a:t>
            </a:r>
          </a:p>
          <a:p>
            <a:pPr lvl="1"/>
            <a:r>
              <a:rPr lang="en-US" dirty="0">
                <a:solidFill>
                  <a:schemeClr val="tx1"/>
                </a:solidFill>
              </a:rPr>
              <a:t>Lab Week Ideas</a:t>
            </a:r>
          </a:p>
          <a:p>
            <a:pPr lvl="1"/>
            <a:r>
              <a:rPr lang="en-US" dirty="0">
                <a:solidFill>
                  <a:schemeClr val="tx1"/>
                </a:solidFill>
              </a:rPr>
              <a:t>Leadership Academy</a:t>
            </a:r>
          </a:p>
          <a:p>
            <a:pPr lvl="1"/>
            <a:r>
              <a:rPr lang="en-US" dirty="0">
                <a:solidFill>
                  <a:schemeClr val="tx1"/>
                </a:solidFill>
              </a:rPr>
              <a:t>Mentorship Program</a:t>
            </a:r>
          </a:p>
          <a:p>
            <a:pPr lvl="1"/>
            <a:r>
              <a:rPr lang="en-US" dirty="0">
                <a:solidFill>
                  <a:schemeClr val="tx1"/>
                </a:solidFill>
              </a:rPr>
              <a:t>Information about the BOC: What you need to know?</a:t>
            </a:r>
          </a:p>
          <a:p>
            <a:pPr lvl="1"/>
            <a:r>
              <a:rPr lang="en-US" dirty="0">
                <a:solidFill>
                  <a:schemeClr val="tx1"/>
                </a:solidFill>
              </a:rPr>
              <a:t>Continuing Education: What are my options?</a:t>
            </a:r>
          </a:p>
          <a:p>
            <a:pPr lvl="1"/>
            <a:r>
              <a:rPr lang="en-US" dirty="0">
                <a:solidFill>
                  <a:schemeClr val="tx1"/>
                </a:solidFill>
              </a:rPr>
              <a:t>Scholarship Opportunities</a:t>
            </a:r>
          </a:p>
          <a:p>
            <a:pPr lvl="1"/>
            <a:r>
              <a:rPr lang="en-US" dirty="0">
                <a:solidFill>
                  <a:schemeClr val="tx1"/>
                </a:solidFill>
              </a:rPr>
              <a:t>Back to School: Laboratory Science Edition</a:t>
            </a:r>
          </a:p>
          <a:p>
            <a:endParaRPr lang="en-US" dirty="0"/>
          </a:p>
        </p:txBody>
      </p:sp>
    </p:spTree>
    <p:extLst>
      <p:ext uri="{BB962C8B-B14F-4D97-AF65-F5344CB8AC3E}">
        <p14:creationId xmlns:p14="http://schemas.microsoft.com/office/powerpoint/2010/main" val="15182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Our mission</a:t>
            </a:r>
          </a:p>
        </p:txBody>
      </p:sp>
      <p:sp>
        <p:nvSpPr>
          <p:cNvPr id="3" name="Subtitle 2"/>
          <p:cNvSpPr>
            <a:spLocks noGrp="1"/>
          </p:cNvSpPr>
          <p:nvPr>
            <p:ph type="subTitle" idx="1"/>
          </p:nvPr>
        </p:nvSpPr>
        <p:spPr>
          <a:xfrm>
            <a:off x="4472589" y="3539863"/>
            <a:ext cx="6819704" cy="1817327"/>
          </a:xfrm>
        </p:spPr>
        <p:txBody>
          <a:bodyPr>
            <a:normAutofit/>
          </a:bodyPr>
          <a:lstStyle/>
          <a:p>
            <a:r>
              <a:rPr lang="en-US" sz="2400" dirty="0"/>
              <a:t>To create a product by ASCLS, for ASCLS, which will benefit the ASCLS membership and the organization as a whole</a:t>
            </a:r>
          </a:p>
        </p:txBody>
      </p:sp>
    </p:spTree>
    <p:extLst>
      <p:ext uri="{BB962C8B-B14F-4D97-AF65-F5344CB8AC3E}">
        <p14:creationId xmlns:p14="http://schemas.microsoft.com/office/powerpoint/2010/main" val="370190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Kelley: Brochures</a:t>
            </a:r>
          </a:p>
        </p:txBody>
      </p:sp>
      <p:sp>
        <p:nvSpPr>
          <p:cNvPr id="3" name="Content Placeholder 2"/>
          <p:cNvSpPr>
            <a:spLocks noGrp="1"/>
          </p:cNvSpPr>
          <p:nvPr>
            <p:ph idx="1"/>
          </p:nvPr>
        </p:nvSpPr>
        <p:spPr/>
        <p:txBody>
          <a:bodyPr>
            <a:normAutofit/>
          </a:bodyPr>
          <a:lstStyle/>
          <a:p>
            <a:pPr marL="0" indent="0">
              <a:buNone/>
            </a:pPr>
            <a:r>
              <a:rPr lang="en-US" dirty="0"/>
              <a:t>Process:</a:t>
            </a:r>
          </a:p>
          <a:p>
            <a:pPr marL="514350" indent="-514350">
              <a:buFont typeface="+mj-lt"/>
              <a:buAutoNum type="arabicPeriod"/>
            </a:pPr>
            <a:r>
              <a:rPr lang="en-US" dirty="0"/>
              <a:t>For each specific topic to be covered a series of blog posts </a:t>
            </a:r>
          </a:p>
          <a:p>
            <a:pPr marL="514350" indent="-514350">
              <a:buFont typeface="+mj-lt"/>
              <a:buAutoNum type="arabicPeriod"/>
            </a:pPr>
            <a:r>
              <a:rPr lang="en-US" dirty="0"/>
              <a:t>Each post within the series will focus on a sub-topic</a:t>
            </a:r>
          </a:p>
          <a:p>
            <a:pPr marL="514350" indent="-514350">
              <a:buFont typeface="+mj-lt"/>
              <a:buAutoNum type="arabicPeriod"/>
            </a:pPr>
            <a:r>
              <a:rPr lang="en-US" dirty="0"/>
              <a:t>Once the blog series is fully posted, a summary post will be published </a:t>
            </a:r>
          </a:p>
          <a:p>
            <a:pPr marL="514350" indent="-514350">
              <a:buFont typeface="+mj-lt"/>
              <a:buAutoNum type="arabicPeriod"/>
            </a:pPr>
            <a:r>
              <a:rPr lang="en-US" dirty="0"/>
              <a:t>In this final post, the brochure related to that topic will appear as a PDF file for users to download/print</a:t>
            </a:r>
          </a:p>
        </p:txBody>
      </p:sp>
    </p:spTree>
    <p:extLst>
      <p:ext uri="{BB962C8B-B14F-4D97-AF65-F5344CB8AC3E}">
        <p14:creationId xmlns:p14="http://schemas.microsoft.com/office/powerpoint/2010/main" val="404091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Kelley: Brochures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28115990"/>
              </p:ext>
            </p:extLst>
          </p:nvPr>
        </p:nvGraphicFramePr>
        <p:xfrm>
          <a:off x="465550" y="964096"/>
          <a:ext cx="10119623" cy="4621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741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 &quot;Living the Lab Life&quot; - Mozilla Firefox"/>
          <p:cNvPicPr>
            <a:picLocks noGrp="1" noChangeAspect="1"/>
          </p:cNvPicPr>
          <p:nvPr>
            <p:ph idx="1"/>
          </p:nvPr>
        </p:nvPicPr>
        <p:blipFill rotWithShape="1">
          <a:blip r:embed="rId2">
            <a:extLst>
              <a:ext uri="{28A0092B-C50C-407E-A947-70E740481C1C}">
                <a14:useLocalDpi xmlns:a14="http://schemas.microsoft.com/office/drawing/2010/main" val="0"/>
              </a:ext>
            </a:extLst>
          </a:blip>
          <a:srcRect l="15993" t="19380" r="34903" b="3382"/>
          <a:stretch/>
        </p:blipFill>
        <p:spPr>
          <a:xfrm>
            <a:off x="1381538" y="168965"/>
            <a:ext cx="7808075" cy="658964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009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Tentative schedule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sz="2800" dirty="0"/>
              <a:t>September 2016: Back to School</a:t>
            </a:r>
          </a:p>
          <a:p>
            <a:pPr>
              <a:buFont typeface="Wingdings" panose="05000000000000000000" pitchFamily="2" charset="2"/>
              <a:buChar char="q"/>
            </a:pPr>
            <a:r>
              <a:rPr lang="en-US" sz="2800" dirty="0"/>
              <a:t>October 2016: Continuing Education Options thru ASCLS</a:t>
            </a:r>
          </a:p>
          <a:p>
            <a:pPr>
              <a:buFont typeface="Wingdings" panose="05000000000000000000" pitchFamily="2" charset="2"/>
              <a:buChar char="q"/>
            </a:pPr>
            <a:r>
              <a:rPr lang="en-US" sz="2800" dirty="0"/>
              <a:t>November/December 2016: Involvement with ASCLS</a:t>
            </a:r>
          </a:p>
          <a:p>
            <a:pPr>
              <a:buFont typeface="Wingdings" panose="05000000000000000000" pitchFamily="2" charset="2"/>
              <a:buChar char="q"/>
            </a:pPr>
            <a:r>
              <a:rPr lang="en-US" sz="2800" dirty="0"/>
              <a:t>January 2017: The BOC: What do I need to know?</a:t>
            </a:r>
          </a:p>
          <a:p>
            <a:pPr>
              <a:buFont typeface="Wingdings" panose="05000000000000000000" pitchFamily="2" charset="2"/>
              <a:buChar char="q"/>
            </a:pPr>
            <a:r>
              <a:rPr lang="en-US" sz="2800" dirty="0"/>
              <a:t>February 2017: Scholarships</a:t>
            </a:r>
          </a:p>
          <a:p>
            <a:pPr>
              <a:buFont typeface="Wingdings" panose="05000000000000000000" pitchFamily="2" charset="2"/>
              <a:buChar char="q"/>
            </a:pPr>
            <a:r>
              <a:rPr lang="en-US" sz="2800" dirty="0"/>
              <a:t>March/April 2017: Lab Week Fun</a:t>
            </a:r>
          </a:p>
          <a:p>
            <a:pPr>
              <a:buFont typeface="Wingdings" panose="05000000000000000000" pitchFamily="2" charset="2"/>
              <a:buChar char="q"/>
            </a:pPr>
            <a:endParaRPr lang="en-US" sz="2800" dirty="0"/>
          </a:p>
          <a:p>
            <a:pPr>
              <a:buFont typeface="Wingdings" panose="05000000000000000000" pitchFamily="2" charset="2"/>
              <a:buChar char="q"/>
            </a:pPr>
            <a:endParaRPr lang="en-US" sz="2800" dirty="0"/>
          </a:p>
          <a:p>
            <a:pPr marL="0" indent="0">
              <a:buNone/>
            </a:pPr>
            <a:r>
              <a:rPr lang="en-US" sz="2800" dirty="0"/>
              <a:t>	… Additional ideas? Please let me know!</a:t>
            </a:r>
          </a:p>
        </p:txBody>
      </p:sp>
    </p:spTree>
    <p:extLst>
      <p:ext uri="{BB962C8B-B14F-4D97-AF65-F5344CB8AC3E}">
        <p14:creationId xmlns:p14="http://schemas.microsoft.com/office/powerpoint/2010/main" val="21520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Rebecca :The Poster VIRTUAL Competition </a:t>
            </a:r>
          </a:p>
        </p:txBody>
      </p:sp>
      <p:sp>
        <p:nvSpPr>
          <p:cNvPr id="3" name="Content Placeholder 2"/>
          <p:cNvSpPr>
            <a:spLocks noGrp="1"/>
          </p:cNvSpPr>
          <p:nvPr>
            <p:ph idx="1"/>
          </p:nvPr>
        </p:nvSpPr>
        <p:spPr>
          <a:xfrm>
            <a:off x="609600" y="2085666"/>
            <a:ext cx="9652000" cy="3324534"/>
          </a:xfrm>
        </p:spPr>
        <p:txBody>
          <a:bodyPr/>
          <a:lstStyle/>
          <a:p>
            <a:r>
              <a:rPr lang="en-US" dirty="0"/>
              <a:t>What is a virtual poster? And why did we choose this project?</a:t>
            </a:r>
          </a:p>
          <a:p>
            <a:endParaRPr lang="en-US" dirty="0"/>
          </a:p>
          <a:p>
            <a:r>
              <a:rPr lang="en-US" dirty="0"/>
              <a:t>Can be used to promote ASCLS and the Medical Laboratory Science profession</a:t>
            </a:r>
          </a:p>
          <a:p>
            <a:endParaRPr lang="en-US" dirty="0"/>
          </a:p>
          <a:p>
            <a:r>
              <a:rPr lang="en-US" dirty="0"/>
              <a:t>People can vote for the best poster on the blog online- this way the blog is promoted as well. </a:t>
            </a:r>
          </a:p>
        </p:txBody>
      </p:sp>
    </p:spTree>
    <p:extLst>
      <p:ext uri="{BB962C8B-B14F-4D97-AF65-F5344CB8AC3E}">
        <p14:creationId xmlns:p14="http://schemas.microsoft.com/office/powerpoint/2010/main" val="179307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Rebecca :The Poster Competition </a:t>
            </a:r>
          </a:p>
        </p:txBody>
      </p:sp>
      <p:sp>
        <p:nvSpPr>
          <p:cNvPr id="3" name="Content Placeholder 2"/>
          <p:cNvSpPr>
            <a:spLocks noGrp="1"/>
          </p:cNvSpPr>
          <p:nvPr>
            <p:ph idx="1"/>
          </p:nvPr>
        </p:nvSpPr>
        <p:spPr/>
        <p:txBody>
          <a:bodyPr>
            <a:normAutofit lnSpcReduction="10000"/>
          </a:bodyPr>
          <a:lstStyle/>
          <a:p>
            <a:pPr marL="0" indent="0">
              <a:buNone/>
            </a:pPr>
            <a:r>
              <a:rPr lang="en-US" dirty="0"/>
              <a:t>Process:</a:t>
            </a:r>
          </a:p>
          <a:p>
            <a:r>
              <a:rPr lang="en-US" dirty="0"/>
              <a:t>Determine eligible to participants </a:t>
            </a:r>
          </a:p>
          <a:p>
            <a:r>
              <a:rPr lang="en-US" dirty="0"/>
              <a:t>Determine what type of posters would be entered in the competition</a:t>
            </a:r>
          </a:p>
          <a:p>
            <a:pPr marL="0" indent="0">
              <a:buNone/>
            </a:pPr>
            <a:r>
              <a:rPr lang="en-US" dirty="0"/>
              <a:t>   - Academic</a:t>
            </a:r>
          </a:p>
          <a:p>
            <a:pPr marL="0" indent="0">
              <a:buNone/>
            </a:pPr>
            <a:r>
              <a:rPr lang="en-US" dirty="0"/>
              <a:t>   - Promotion of the profession/ ASCLS</a:t>
            </a:r>
          </a:p>
          <a:p>
            <a:r>
              <a:rPr lang="en-US" dirty="0"/>
              <a:t>Determine timeline of the poster competition </a:t>
            </a:r>
          </a:p>
          <a:p>
            <a:pPr marL="0" indent="0">
              <a:buNone/>
            </a:pPr>
            <a:r>
              <a:rPr lang="en-US" dirty="0"/>
              <a:t>   -Different Schools have different timelines </a:t>
            </a:r>
          </a:p>
          <a:p>
            <a:r>
              <a:rPr lang="en-US" dirty="0"/>
              <a:t>Prizes</a:t>
            </a:r>
          </a:p>
          <a:p>
            <a:r>
              <a:rPr lang="en-US" dirty="0"/>
              <a:t>Determine the logistics of placing a competition on the webpage</a:t>
            </a:r>
          </a:p>
        </p:txBody>
      </p:sp>
    </p:spTree>
    <p:extLst>
      <p:ext uri="{BB962C8B-B14F-4D97-AF65-F5344CB8AC3E}">
        <p14:creationId xmlns:p14="http://schemas.microsoft.com/office/powerpoint/2010/main" val="112610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Eligibility </a:t>
            </a:r>
          </a:p>
        </p:txBody>
      </p:sp>
      <p:sp>
        <p:nvSpPr>
          <p:cNvPr id="3" name="Content Placeholder 2"/>
          <p:cNvSpPr>
            <a:spLocks noGrp="1"/>
          </p:cNvSpPr>
          <p:nvPr>
            <p:ph idx="1"/>
          </p:nvPr>
        </p:nvSpPr>
        <p:spPr>
          <a:xfrm>
            <a:off x="590550" y="1799916"/>
            <a:ext cx="9652000" cy="4846320"/>
          </a:xfrm>
        </p:spPr>
        <p:txBody>
          <a:bodyPr>
            <a:normAutofit/>
          </a:bodyPr>
          <a:lstStyle/>
          <a:p>
            <a:pPr marL="0" lvl="0" indent="0">
              <a:buNone/>
            </a:pPr>
            <a:r>
              <a:rPr lang="en-US" b="1" dirty="0"/>
              <a:t>Eligibility</a:t>
            </a:r>
            <a:r>
              <a:rPr lang="en-US" dirty="0"/>
              <a:t>: Person(s) submitting a poster must </a:t>
            </a:r>
          </a:p>
          <a:p>
            <a:pPr marL="0" lvl="0" indent="0">
              <a:buNone/>
            </a:pPr>
            <a:endParaRPr lang="en-US" dirty="0"/>
          </a:p>
          <a:p>
            <a:pPr lvl="0"/>
            <a:r>
              <a:rPr lang="en-US" dirty="0"/>
              <a:t>Belong to an accredited MLT or MLS educational program OR</a:t>
            </a:r>
          </a:p>
          <a:p>
            <a:pPr marL="0" lvl="0" indent="0">
              <a:buNone/>
            </a:pPr>
            <a:r>
              <a:rPr lang="en-US" dirty="0"/>
              <a:t> </a:t>
            </a:r>
          </a:p>
          <a:p>
            <a:pPr lvl="0"/>
            <a:r>
              <a:rPr lang="en-US" dirty="0"/>
              <a:t>Be a Medical Laboratory Scientist (MLS) or Medical Laboratory Technician (MLT) </a:t>
            </a:r>
          </a:p>
          <a:p>
            <a:pPr marL="0" lvl="0" indent="0">
              <a:buNone/>
            </a:pPr>
            <a:endParaRPr lang="en-US" dirty="0"/>
          </a:p>
          <a:p>
            <a:pPr lvl="0"/>
            <a:r>
              <a:rPr lang="en-US" dirty="0"/>
              <a:t>You do not have to be a member of ASCLS to submit a poster</a:t>
            </a:r>
          </a:p>
          <a:p>
            <a:pPr marL="0" indent="0">
              <a:buNone/>
            </a:pPr>
            <a:endParaRPr lang="en-US" dirty="0"/>
          </a:p>
        </p:txBody>
      </p:sp>
    </p:spTree>
    <p:extLst>
      <p:ext uri="{BB962C8B-B14F-4D97-AF65-F5344CB8AC3E}">
        <p14:creationId xmlns:p14="http://schemas.microsoft.com/office/powerpoint/2010/main" val="183613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52400"/>
            <a:ext cx="9652000" cy="1143000"/>
          </a:xfrm>
        </p:spPr>
        <p:txBody>
          <a:bodyPr/>
          <a:lstStyle/>
          <a:p>
            <a:r>
              <a:rPr lang="en-US" dirty="0"/>
              <a:t>Poster Requirements </a:t>
            </a:r>
          </a:p>
        </p:txBody>
      </p:sp>
      <p:sp>
        <p:nvSpPr>
          <p:cNvPr id="3" name="Content Placeholder 2"/>
          <p:cNvSpPr>
            <a:spLocks noGrp="1"/>
          </p:cNvSpPr>
          <p:nvPr>
            <p:ph idx="1"/>
          </p:nvPr>
        </p:nvSpPr>
        <p:spPr>
          <a:xfrm>
            <a:off x="171450" y="1295400"/>
            <a:ext cx="10782300" cy="5391150"/>
          </a:xfrm>
        </p:spPr>
        <p:txBody>
          <a:bodyPr>
            <a:normAutofit fontScale="77500" lnSpcReduction="20000"/>
          </a:bodyPr>
          <a:lstStyle/>
          <a:p>
            <a:pPr marL="0" indent="0">
              <a:buNone/>
            </a:pPr>
            <a:r>
              <a:rPr lang="en-US" sz="2900" dirty="0"/>
              <a:t> </a:t>
            </a:r>
            <a:r>
              <a:rPr lang="en-US" sz="2900" b="1" dirty="0"/>
              <a:t>Poster Requirements: </a:t>
            </a:r>
            <a:r>
              <a:rPr lang="en-US" sz="2900" dirty="0"/>
              <a:t>The poster must meet the following requirements 5 requirements : </a:t>
            </a:r>
          </a:p>
          <a:p>
            <a:pPr marL="0" indent="0">
              <a:buNone/>
            </a:pPr>
            <a:endParaRPr lang="en-US" sz="2900" dirty="0"/>
          </a:p>
          <a:p>
            <a:pPr marL="0" indent="0">
              <a:buNone/>
            </a:pPr>
            <a:r>
              <a:rPr lang="en-US" sz="2900" b="1" dirty="0"/>
              <a:t>a.</a:t>
            </a:r>
            <a:r>
              <a:rPr lang="en-US" sz="2900" dirty="0"/>
              <a:t> </a:t>
            </a:r>
            <a:r>
              <a:rPr lang="en-US" sz="2900" b="1" dirty="0"/>
              <a:t>Poster topic must relate to Medical Laboratory Profession and/or ASCLS. </a:t>
            </a:r>
          </a:p>
          <a:p>
            <a:pPr marL="0" indent="0">
              <a:buNone/>
            </a:pPr>
            <a:endParaRPr lang="en-US" sz="2900" b="1" dirty="0"/>
          </a:p>
          <a:p>
            <a:pPr marL="0" indent="0">
              <a:buNone/>
            </a:pPr>
            <a:r>
              <a:rPr lang="en-US" sz="2900" dirty="0"/>
              <a:t>The topic areas that can be covered are broad. For example, the poster can promote the Medical Laboratory Science profession, present an interesting case study that took place in your facility or present a new testing method that your facility has implemented or that you have read about in a research paper. </a:t>
            </a:r>
          </a:p>
          <a:p>
            <a:pPr marL="0" indent="0">
              <a:buNone/>
            </a:pPr>
            <a:r>
              <a:rPr lang="en-US" sz="2900" dirty="0"/>
              <a:t>There are many more options</a:t>
            </a:r>
            <a:r>
              <a:rPr lang="en-US" sz="2900" b="1" dirty="0"/>
              <a:t>. </a:t>
            </a:r>
          </a:p>
          <a:p>
            <a:pPr marL="0" indent="0">
              <a:buNone/>
            </a:pPr>
            <a:endParaRPr lang="en-US" sz="2900" b="1" dirty="0"/>
          </a:p>
          <a:p>
            <a:pPr marL="0" indent="0">
              <a:buNone/>
            </a:pPr>
            <a:r>
              <a:rPr lang="en-US" sz="2900" dirty="0"/>
              <a:t>Here are some examples of titles of posters:</a:t>
            </a:r>
          </a:p>
          <a:p>
            <a:pPr marL="0" indent="0">
              <a:buNone/>
            </a:pPr>
            <a:r>
              <a:rPr lang="en-US" sz="2900" dirty="0"/>
              <a:t> What is a Medical Laboratory Scientist? </a:t>
            </a:r>
          </a:p>
          <a:p>
            <a:pPr marL="0" indent="0">
              <a:buNone/>
            </a:pPr>
            <a:r>
              <a:rPr lang="en-US" sz="2900" dirty="0"/>
              <a:t>An unexpected encounter with </a:t>
            </a:r>
            <a:r>
              <a:rPr lang="en-US" sz="2900" i="1" dirty="0" err="1"/>
              <a:t>Francisella</a:t>
            </a:r>
            <a:r>
              <a:rPr lang="en-US" sz="2900" dirty="0"/>
              <a:t> at the Jamestown Regional Medical Center, ND.</a:t>
            </a:r>
          </a:p>
          <a:p>
            <a:pPr marL="0" indent="0">
              <a:buNone/>
            </a:pPr>
            <a:r>
              <a:rPr lang="en-US" sz="2900" dirty="0"/>
              <a:t>My first ASCLS meeting.</a:t>
            </a:r>
            <a:r>
              <a:rPr lang="en-US" sz="2900" b="1" dirty="0"/>
              <a:t> </a:t>
            </a:r>
          </a:p>
        </p:txBody>
      </p:sp>
    </p:spTree>
    <p:extLst>
      <p:ext uri="{BB962C8B-B14F-4D97-AF65-F5344CB8AC3E}">
        <p14:creationId xmlns:p14="http://schemas.microsoft.com/office/powerpoint/2010/main" val="365369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9652000" cy="1143000"/>
          </a:xfrm>
        </p:spPr>
        <p:txBody>
          <a:bodyPr/>
          <a:lstStyle/>
          <a:p>
            <a:r>
              <a:rPr lang="en-US" dirty="0"/>
              <a:t>Poster Requirements cont’d </a:t>
            </a:r>
          </a:p>
        </p:txBody>
      </p:sp>
      <p:sp>
        <p:nvSpPr>
          <p:cNvPr id="3" name="Content Placeholder 2"/>
          <p:cNvSpPr>
            <a:spLocks noGrp="1"/>
          </p:cNvSpPr>
          <p:nvPr>
            <p:ph idx="1"/>
          </p:nvPr>
        </p:nvSpPr>
        <p:spPr>
          <a:xfrm>
            <a:off x="398462" y="1314450"/>
            <a:ext cx="10307638" cy="5391150"/>
          </a:xfrm>
        </p:spPr>
        <p:txBody>
          <a:bodyPr>
            <a:normAutofit/>
          </a:bodyPr>
          <a:lstStyle/>
          <a:p>
            <a:pPr marL="0" indent="0">
              <a:buNone/>
            </a:pPr>
            <a:r>
              <a:rPr lang="en-US" sz="2900" b="1" dirty="0"/>
              <a:t>b.</a:t>
            </a:r>
            <a:r>
              <a:rPr lang="en-US" sz="2900" dirty="0"/>
              <a:t> </a:t>
            </a:r>
            <a:r>
              <a:rPr lang="en-US" sz="2900" b="1" dirty="0"/>
              <a:t>The poster must contain the participant’s full name.</a:t>
            </a:r>
          </a:p>
          <a:p>
            <a:pPr marL="0" indent="0">
              <a:buNone/>
            </a:pPr>
            <a:endParaRPr lang="en-US" sz="2900" b="1" dirty="0"/>
          </a:p>
          <a:p>
            <a:pPr marL="0" indent="0">
              <a:buNone/>
            </a:pPr>
            <a:r>
              <a:rPr lang="en-US" sz="2900" b="1" dirty="0"/>
              <a:t>c.</a:t>
            </a:r>
            <a:r>
              <a:rPr lang="en-US" sz="2900" dirty="0"/>
              <a:t>  </a:t>
            </a:r>
            <a:r>
              <a:rPr lang="en-US" sz="2900" b="1" dirty="0"/>
              <a:t>The poster must contain the following 5 headings: </a:t>
            </a:r>
          </a:p>
          <a:p>
            <a:pPr marL="0" indent="0">
              <a:buNone/>
            </a:pPr>
            <a:r>
              <a:rPr lang="en-US" sz="2900" dirty="0"/>
              <a:t>TITLE, INTRODUCTION, DISCUSSION, CONCLUSION, REFERENCES.  </a:t>
            </a:r>
          </a:p>
          <a:p>
            <a:pPr marL="0" indent="0">
              <a:buNone/>
            </a:pPr>
            <a:endParaRPr lang="en-US" sz="2900" dirty="0"/>
          </a:p>
          <a:p>
            <a:pPr marL="0" indent="0">
              <a:buNone/>
            </a:pPr>
            <a:r>
              <a:rPr lang="en-US" sz="2900" dirty="0"/>
              <a:t>The poster may also have other headings e.g. ABSTRACT, METHOD or RESULTS but these are optional as they will depend on the type of poster that is being presented.</a:t>
            </a:r>
          </a:p>
          <a:p>
            <a:pPr marL="0" indent="0">
              <a:buNone/>
            </a:pPr>
            <a:r>
              <a:rPr lang="en-US" sz="2900" dirty="0"/>
              <a:t> </a:t>
            </a:r>
            <a:endParaRPr lang="en-US" dirty="0"/>
          </a:p>
        </p:txBody>
      </p:sp>
    </p:spTree>
    <p:extLst>
      <p:ext uri="{BB962C8B-B14F-4D97-AF65-F5344CB8AC3E}">
        <p14:creationId xmlns:p14="http://schemas.microsoft.com/office/powerpoint/2010/main" val="280282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9652000" cy="1143000"/>
          </a:xfrm>
        </p:spPr>
        <p:txBody>
          <a:bodyPr/>
          <a:lstStyle/>
          <a:p>
            <a:r>
              <a:rPr lang="en-US" dirty="0"/>
              <a:t>Poster Requirements cont’d </a:t>
            </a:r>
          </a:p>
        </p:txBody>
      </p:sp>
      <p:sp>
        <p:nvSpPr>
          <p:cNvPr id="3" name="Content Placeholder 2"/>
          <p:cNvSpPr>
            <a:spLocks noGrp="1"/>
          </p:cNvSpPr>
          <p:nvPr>
            <p:ph idx="1"/>
          </p:nvPr>
        </p:nvSpPr>
        <p:spPr>
          <a:xfrm>
            <a:off x="190500" y="1257300"/>
            <a:ext cx="10687050" cy="5391150"/>
          </a:xfrm>
        </p:spPr>
        <p:txBody>
          <a:bodyPr>
            <a:normAutofit/>
          </a:bodyPr>
          <a:lstStyle/>
          <a:p>
            <a:pPr marL="0" indent="0">
              <a:buNone/>
            </a:pPr>
            <a:r>
              <a:rPr lang="en-US" sz="2900" dirty="0"/>
              <a:t> </a:t>
            </a:r>
            <a:r>
              <a:rPr lang="en-US" sz="2900" b="1" dirty="0"/>
              <a:t>d.</a:t>
            </a:r>
            <a:r>
              <a:rPr lang="en-US" sz="2900" dirty="0"/>
              <a:t>  </a:t>
            </a:r>
            <a:r>
              <a:rPr lang="en-US" sz="2900" b="1" dirty="0"/>
              <a:t>All sources/ references used must be cited in the reference section.</a:t>
            </a:r>
          </a:p>
          <a:p>
            <a:pPr marL="0" indent="0">
              <a:buNone/>
            </a:pPr>
            <a:endParaRPr lang="en-US" sz="2900" b="1" dirty="0"/>
          </a:p>
          <a:p>
            <a:pPr marL="0" indent="0">
              <a:buNone/>
            </a:pPr>
            <a:r>
              <a:rPr lang="en-US" sz="2900" b="1" dirty="0"/>
              <a:t> e.</a:t>
            </a:r>
            <a:r>
              <a:rPr lang="en-US" sz="2900" dirty="0"/>
              <a:t>  </a:t>
            </a:r>
            <a:r>
              <a:rPr lang="en-US" sz="2900" b="1" dirty="0"/>
              <a:t>Posters can be created on Microsoft PowerPoint</a:t>
            </a:r>
            <a:r>
              <a:rPr lang="en-US" sz="2900" dirty="0"/>
              <a:t>. They can be submitted as a 1 page PowerPoint presentation OR can be converted into a PNG (picture) file. </a:t>
            </a:r>
          </a:p>
          <a:p>
            <a:pPr marL="0" indent="0">
              <a:buNone/>
            </a:pPr>
            <a:endParaRPr lang="en-US" sz="2900" dirty="0"/>
          </a:p>
          <a:p>
            <a:pPr marL="0" indent="0">
              <a:buNone/>
            </a:pPr>
            <a:endParaRPr lang="en-US" dirty="0"/>
          </a:p>
        </p:txBody>
      </p:sp>
    </p:spTree>
    <p:extLst>
      <p:ext uri="{BB962C8B-B14F-4D97-AF65-F5344CB8AC3E}">
        <p14:creationId xmlns:p14="http://schemas.microsoft.com/office/powerpoint/2010/main" val="228226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28" y="0"/>
            <a:ext cx="8534400" cy="914400"/>
          </a:xfrm>
        </p:spPr>
        <p:txBody>
          <a:bodyPr>
            <a:normAutofit/>
          </a:bodyPr>
          <a:lstStyle/>
          <a:p>
            <a:r>
              <a:rPr lang="en-US" sz="3600" dirty="0"/>
              <a:t>OUR ORIGINAL IDEAS…</a:t>
            </a:r>
          </a:p>
        </p:txBody>
      </p:sp>
      <p:sp>
        <p:nvSpPr>
          <p:cNvPr id="6" name="Content Placeholder 5"/>
          <p:cNvSpPr>
            <a:spLocks noGrp="1"/>
          </p:cNvSpPr>
          <p:nvPr>
            <p:ph idx="1"/>
          </p:nvPr>
        </p:nvSpPr>
        <p:spPr>
          <a:xfrm>
            <a:off x="193813" y="1331843"/>
            <a:ext cx="9652000" cy="5319362"/>
          </a:xfrm>
        </p:spPr>
        <p:txBody>
          <a:bodyPr>
            <a:normAutofit lnSpcReduction="10000"/>
          </a:bodyPr>
          <a:lstStyle/>
          <a:p>
            <a:pPr lvl="0" rtl="0"/>
            <a:r>
              <a:rPr lang="en-US" baseline="0" dirty="0"/>
              <a:t>Resource materials for recruiting college students</a:t>
            </a:r>
            <a:endParaRPr lang="en-US" dirty="0"/>
          </a:p>
          <a:p>
            <a:pPr lvl="0" rtl="0"/>
            <a:r>
              <a:rPr lang="en-US" baseline="0" dirty="0"/>
              <a:t>Blog</a:t>
            </a:r>
            <a:endParaRPr lang="en-US" dirty="0"/>
          </a:p>
          <a:p>
            <a:pPr lvl="0" rtl="0"/>
            <a:r>
              <a:rPr lang="en-US" baseline="0" dirty="0"/>
              <a:t>Lab week stuff</a:t>
            </a:r>
            <a:endParaRPr lang="en-US" dirty="0"/>
          </a:p>
          <a:p>
            <a:pPr lvl="0" rtl="0"/>
            <a:r>
              <a:rPr lang="en-US" baseline="0" dirty="0"/>
              <a:t>Resources for ASCLS leadership</a:t>
            </a:r>
            <a:endParaRPr lang="en-US" dirty="0"/>
          </a:p>
          <a:p>
            <a:pPr lvl="0" rtl="0"/>
            <a:r>
              <a:rPr lang="en-US" baseline="0" dirty="0"/>
              <a:t>Discount rates for FYP</a:t>
            </a:r>
            <a:endParaRPr lang="en-US" dirty="0"/>
          </a:p>
          <a:p>
            <a:pPr lvl="0" rtl="0"/>
            <a:r>
              <a:rPr lang="en-US" baseline="0" dirty="0"/>
              <a:t>Mentorship experience</a:t>
            </a:r>
            <a:endParaRPr lang="en-US" dirty="0"/>
          </a:p>
          <a:p>
            <a:pPr lvl="0" rtl="0"/>
            <a:r>
              <a:rPr lang="en-US" baseline="0" dirty="0"/>
              <a:t>Brochures</a:t>
            </a:r>
            <a:endParaRPr lang="en-US" dirty="0"/>
          </a:p>
          <a:p>
            <a:pPr lvl="0" rtl="0"/>
            <a:r>
              <a:rPr lang="en-US" baseline="0" dirty="0"/>
              <a:t>Career fair</a:t>
            </a:r>
            <a:endParaRPr lang="en-US" dirty="0"/>
          </a:p>
          <a:p>
            <a:pPr lvl="0" rtl="0"/>
            <a:r>
              <a:rPr lang="en-US" baseline="0" dirty="0"/>
              <a:t>Professional development</a:t>
            </a:r>
            <a:endParaRPr lang="en-US" dirty="0"/>
          </a:p>
          <a:p>
            <a:pPr lvl="0" rtl="0"/>
            <a:r>
              <a:rPr lang="en-US" baseline="0" dirty="0"/>
              <a:t>Elevator speeches</a:t>
            </a:r>
            <a:endParaRPr lang="en-US" dirty="0"/>
          </a:p>
          <a:p>
            <a:pPr lvl="0" rtl="0"/>
            <a:r>
              <a:rPr lang="en-US" baseline="0" dirty="0"/>
              <a:t>Convert student members to FYP</a:t>
            </a:r>
            <a:endParaRPr lang="en-US" dirty="0"/>
          </a:p>
          <a:p>
            <a:pPr lvl="0" rtl="0"/>
            <a:r>
              <a:rPr lang="en-US" baseline="0" dirty="0"/>
              <a:t>Poster presentations</a:t>
            </a:r>
            <a:endParaRPr lang="en-US" dirty="0"/>
          </a:p>
        </p:txBody>
      </p:sp>
    </p:spTree>
    <p:extLst>
      <p:ext uri="{BB962C8B-B14F-4D97-AF65-F5344CB8AC3E}">
        <p14:creationId xmlns:p14="http://schemas.microsoft.com/office/powerpoint/2010/main" val="83671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148590"/>
            <a:ext cx="9652000" cy="1143000"/>
          </a:xfrm>
        </p:spPr>
        <p:txBody>
          <a:bodyPr/>
          <a:lstStyle/>
          <a:p>
            <a:r>
              <a:rPr lang="en-US" dirty="0"/>
              <a:t>Submission of the poster and Voting  </a:t>
            </a:r>
          </a:p>
        </p:txBody>
      </p:sp>
      <p:sp>
        <p:nvSpPr>
          <p:cNvPr id="3" name="Content Placeholder 2"/>
          <p:cNvSpPr>
            <a:spLocks noGrp="1"/>
          </p:cNvSpPr>
          <p:nvPr>
            <p:ph idx="1"/>
          </p:nvPr>
        </p:nvSpPr>
        <p:spPr>
          <a:xfrm>
            <a:off x="284162" y="1540286"/>
            <a:ext cx="10515600" cy="5051014"/>
          </a:xfrm>
        </p:spPr>
        <p:txBody>
          <a:bodyPr>
            <a:noAutofit/>
          </a:bodyPr>
          <a:lstStyle/>
          <a:p>
            <a:r>
              <a:rPr lang="en-US" sz="2400" dirty="0"/>
              <a:t>Submit all posters to </a:t>
            </a:r>
            <a:r>
              <a:rPr lang="en-US" sz="2400" u="sng" dirty="0">
                <a:solidFill>
                  <a:srgbClr val="002060"/>
                </a:solidFill>
              </a:rPr>
              <a:t>http://www.regionvascls.online/living-the-lab-life/ascls-region-v-poster-submission-form</a:t>
            </a:r>
            <a:endParaRPr lang="en-US" sz="2400" dirty="0">
              <a:solidFill>
                <a:srgbClr val="002060"/>
              </a:solidFill>
            </a:endParaRPr>
          </a:p>
          <a:p>
            <a:r>
              <a:rPr lang="en-US" sz="2400" dirty="0"/>
              <a:t>Include the following information: </a:t>
            </a:r>
            <a:r>
              <a:rPr lang="en-US" sz="2400" i="1" dirty="0"/>
              <a:t>Name, telephone number, email address, address, and the name and address of MLS or MLT institution</a:t>
            </a:r>
            <a:r>
              <a:rPr lang="en-US" sz="2400" dirty="0"/>
              <a:t> that contestant is a part of.</a:t>
            </a:r>
          </a:p>
          <a:p>
            <a:r>
              <a:rPr lang="en-US" sz="2400" dirty="0"/>
              <a:t> Application deadline: March 1</a:t>
            </a:r>
            <a:r>
              <a:rPr lang="en-US" sz="2400" baseline="30000" dirty="0"/>
              <a:t>st</a:t>
            </a:r>
            <a:r>
              <a:rPr lang="en-US" sz="2400" dirty="0"/>
              <a:t> 2017</a:t>
            </a:r>
          </a:p>
          <a:p>
            <a:r>
              <a:rPr lang="en-US" sz="2400" dirty="0"/>
              <a:t> Poster will be screened for before being posted to the ASCLS region V Leadership academy blog. </a:t>
            </a:r>
          </a:p>
          <a:p>
            <a:r>
              <a:rPr lang="en-US" sz="2400" dirty="0"/>
              <a:t>Voting is open March 15 through March 20. To vote go to </a:t>
            </a:r>
          </a:p>
          <a:p>
            <a:r>
              <a:rPr lang="en-US" sz="2400" u="sng" dirty="0">
                <a:solidFill>
                  <a:srgbClr val="002060"/>
                </a:solidFill>
              </a:rPr>
              <a:t>http://www.regionvascls.online/living-the-lab-life/poster-competition</a:t>
            </a:r>
          </a:p>
          <a:p>
            <a:r>
              <a:rPr lang="en-US" sz="2400" dirty="0">
                <a:solidFill>
                  <a:srgbClr val="141414"/>
                </a:solidFill>
              </a:rPr>
              <a:t>Anyone can vote. You can only vote once</a:t>
            </a:r>
          </a:p>
          <a:p>
            <a:pPr marL="0" indent="0">
              <a:buNone/>
            </a:pPr>
            <a:r>
              <a:rPr lang="en-US" sz="2400" dirty="0">
                <a:solidFill>
                  <a:srgbClr val="141414"/>
                </a:solidFill>
              </a:rPr>
              <a:t> </a:t>
            </a:r>
            <a:endParaRPr lang="en-US" sz="3200" dirty="0">
              <a:hlinkClick r:id="rId2"/>
            </a:endParaRPr>
          </a:p>
        </p:txBody>
      </p:sp>
      <p:sp>
        <p:nvSpPr>
          <p:cNvPr id="4" name="Rectangle 3"/>
          <p:cNvSpPr/>
          <p:nvPr/>
        </p:nvSpPr>
        <p:spPr>
          <a:xfrm>
            <a:off x="3370217" y="5422446"/>
            <a:ext cx="6096000" cy="253916"/>
          </a:xfrm>
          <a:prstGeom prst="rect">
            <a:avLst/>
          </a:prstGeom>
        </p:spPr>
        <p:txBody>
          <a:bodyPr>
            <a:spAutoFit/>
          </a:bodyPr>
          <a:lstStyle/>
          <a:p>
            <a:r>
              <a:rPr lang="en-US" sz="1050" dirty="0">
                <a:solidFill>
                  <a:srgbClr val="141414"/>
                </a:solidFill>
                <a:latin typeface="TrebuchetMS"/>
              </a:rPr>
              <a:t> </a:t>
            </a:r>
            <a:endParaRPr lang="en-US" dirty="0"/>
          </a:p>
        </p:txBody>
      </p:sp>
    </p:spTree>
    <p:extLst>
      <p:ext uri="{BB962C8B-B14F-4D97-AF65-F5344CB8AC3E}">
        <p14:creationId xmlns:p14="http://schemas.microsoft.com/office/powerpoint/2010/main" val="16304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0"/>
            <a:ext cx="10534650" cy="1325563"/>
          </a:xfrm>
        </p:spPr>
        <p:txBody>
          <a:bodyPr>
            <a:noAutofit/>
          </a:bodyPr>
          <a:lstStyle/>
          <a:p>
            <a:r>
              <a:rPr lang="en-US" sz="2800" b="1" dirty="0"/>
              <a:t>Criteria for screening Virtual posters before posting them to the ASCLS Region V Leadership academy Blog.</a:t>
            </a:r>
            <a:endParaRPr lang="en-US" sz="2800" dirty="0"/>
          </a:p>
        </p:txBody>
      </p:sp>
      <p:sp>
        <p:nvSpPr>
          <p:cNvPr id="3" name="Content Placeholder 2"/>
          <p:cNvSpPr>
            <a:spLocks noGrp="1"/>
          </p:cNvSpPr>
          <p:nvPr>
            <p:ph idx="1"/>
          </p:nvPr>
        </p:nvSpPr>
        <p:spPr>
          <a:xfrm>
            <a:off x="209550" y="1581150"/>
            <a:ext cx="10801349" cy="5276850"/>
          </a:xfrm>
        </p:spPr>
        <p:txBody>
          <a:bodyPr>
            <a:noAutofit/>
          </a:bodyPr>
          <a:lstStyle/>
          <a:p>
            <a:pPr marL="0" indent="0">
              <a:buNone/>
            </a:pPr>
            <a:r>
              <a:rPr lang="en-US" sz="2400" dirty="0"/>
              <a:t>All of the following participant information has been received:</a:t>
            </a:r>
          </a:p>
          <a:p>
            <a:pPr marL="914400" lvl="1" indent="-457200">
              <a:buAutoNum type="arabicPeriod"/>
            </a:pPr>
            <a:r>
              <a:rPr lang="en-US" sz="2000" b="1" dirty="0"/>
              <a:t>First and last name   </a:t>
            </a:r>
          </a:p>
          <a:p>
            <a:pPr marL="914400" lvl="1" indent="-457200">
              <a:buAutoNum type="arabicPeriod"/>
            </a:pPr>
            <a:r>
              <a:rPr lang="en-US" sz="2000" b="1" dirty="0"/>
              <a:t>Address      </a:t>
            </a:r>
          </a:p>
          <a:p>
            <a:pPr marL="914400" lvl="1" indent="-457200">
              <a:buAutoNum type="arabicPeriod"/>
            </a:pPr>
            <a:r>
              <a:rPr lang="en-US" sz="2000" b="1" dirty="0"/>
              <a:t>Email address </a:t>
            </a:r>
          </a:p>
          <a:p>
            <a:pPr marL="0" indent="0">
              <a:buNone/>
            </a:pPr>
            <a:r>
              <a:rPr lang="en-US" sz="2400" dirty="0"/>
              <a:t>2. The virtual poster contains:</a:t>
            </a:r>
          </a:p>
          <a:p>
            <a:pPr marL="800100" lvl="1" indent="-342900">
              <a:buFont typeface="+mj-lt"/>
              <a:buAutoNum type="arabicPeriod"/>
            </a:pPr>
            <a:r>
              <a:rPr lang="en-US" sz="2000" b="1" dirty="0"/>
              <a:t>Title </a:t>
            </a:r>
            <a:r>
              <a:rPr lang="en-US" sz="2000" dirty="0"/>
              <a:t>      </a:t>
            </a:r>
          </a:p>
          <a:p>
            <a:pPr marL="800100" lvl="1" indent="-342900">
              <a:buFont typeface="+mj-lt"/>
              <a:buAutoNum type="arabicPeriod"/>
            </a:pPr>
            <a:r>
              <a:rPr lang="en-US" sz="2000" b="1" dirty="0"/>
              <a:t>Participant’s full name</a:t>
            </a:r>
          </a:p>
          <a:p>
            <a:pPr marL="800100" lvl="1" indent="-342900">
              <a:buFont typeface="+mj-lt"/>
              <a:buAutoNum type="arabicPeriod"/>
            </a:pPr>
            <a:r>
              <a:rPr lang="en-US" sz="2000" b="1" dirty="0"/>
              <a:t>Introduction  </a:t>
            </a:r>
            <a:r>
              <a:rPr lang="en-US" sz="2000" dirty="0"/>
              <a:t>                     </a:t>
            </a:r>
          </a:p>
          <a:p>
            <a:pPr marL="800100" lvl="1" indent="-342900">
              <a:buFont typeface="+mj-lt"/>
              <a:buAutoNum type="arabicPeriod"/>
            </a:pPr>
            <a:r>
              <a:rPr lang="en-US" sz="2000" b="1" dirty="0"/>
              <a:t>Discussion</a:t>
            </a:r>
            <a:r>
              <a:rPr lang="en-US" sz="2000" dirty="0"/>
              <a:t>    </a:t>
            </a:r>
          </a:p>
          <a:p>
            <a:pPr marL="800100" lvl="1" indent="-342900">
              <a:buFont typeface="+mj-lt"/>
              <a:buAutoNum type="arabicPeriod"/>
            </a:pPr>
            <a:r>
              <a:rPr lang="en-US" sz="2000" b="1" dirty="0"/>
              <a:t>Conclusion</a:t>
            </a:r>
            <a:endParaRPr lang="en-US" sz="2000" dirty="0"/>
          </a:p>
          <a:p>
            <a:pPr marL="800100" lvl="1" indent="-342900">
              <a:buFont typeface="+mj-lt"/>
              <a:buAutoNum type="arabicPeriod"/>
            </a:pPr>
            <a:r>
              <a:rPr lang="en-US" sz="2000" b="1" dirty="0"/>
              <a:t>References</a:t>
            </a:r>
          </a:p>
          <a:p>
            <a:pPr marL="0" indent="0">
              <a:buNone/>
            </a:pPr>
            <a:r>
              <a:rPr lang="en-US" sz="2400" dirty="0"/>
              <a:t> 3.   The poster content must be related to the Clinical Laboratory Profession.</a:t>
            </a:r>
          </a:p>
        </p:txBody>
      </p:sp>
    </p:spTree>
    <p:extLst>
      <p:ext uri="{BB962C8B-B14F-4D97-AF65-F5344CB8AC3E}">
        <p14:creationId xmlns:p14="http://schemas.microsoft.com/office/powerpoint/2010/main" val="211583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877550" cy="677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41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028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56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239" y="866775"/>
            <a:ext cx="8067675"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15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608" y="219343"/>
            <a:ext cx="10515600" cy="914399"/>
          </a:xfrm>
        </p:spPr>
        <p:txBody>
          <a:bodyPr>
            <a:normAutofit/>
          </a:bodyPr>
          <a:lstStyle/>
          <a:p>
            <a:r>
              <a:rPr lang="en-US" dirty="0"/>
              <a:t>Winner will be announced March 25</a:t>
            </a:r>
            <a:r>
              <a:rPr lang="en-US" baseline="30000" dirty="0"/>
              <a:t>th</a:t>
            </a:r>
            <a:r>
              <a:rPr lang="en-US" dirty="0"/>
              <a:t> !</a:t>
            </a:r>
          </a:p>
        </p:txBody>
      </p:sp>
      <p:sp>
        <p:nvSpPr>
          <p:cNvPr id="5" name="Rectangle 4"/>
          <p:cNvSpPr/>
          <p:nvPr/>
        </p:nvSpPr>
        <p:spPr>
          <a:xfrm>
            <a:off x="228600" y="1428751"/>
            <a:ext cx="10172700" cy="5848268"/>
          </a:xfrm>
          <a:prstGeom prst="rect">
            <a:avLst/>
          </a:prstGeom>
        </p:spPr>
        <p:txBody>
          <a:bodyPr wrap="square">
            <a:spAutoFit/>
          </a:bodyPr>
          <a:lstStyle/>
          <a:p>
            <a:pPr marR="0" lvl="0">
              <a:lnSpc>
                <a:spcPct val="115000"/>
              </a:lnSpc>
              <a:spcBef>
                <a:spcPts val="0"/>
              </a:spcBef>
              <a:spcAft>
                <a:spcPts val="0"/>
              </a:spcAft>
            </a:pPr>
            <a:r>
              <a:rPr lang="en-US" sz="4800" dirty="0">
                <a:ea typeface="Calibri"/>
                <a:cs typeface="Times New Roman"/>
              </a:rPr>
              <a:t>   Prizes</a:t>
            </a:r>
            <a:r>
              <a:rPr lang="en-US" sz="2800" dirty="0">
                <a:ea typeface="Calibri"/>
                <a:cs typeface="Times New Roman"/>
              </a:rPr>
              <a:t> </a:t>
            </a:r>
          </a:p>
          <a:p>
            <a:pPr marR="0" lvl="0">
              <a:lnSpc>
                <a:spcPct val="115000"/>
              </a:lnSpc>
              <a:spcBef>
                <a:spcPts val="0"/>
              </a:spcBef>
              <a:spcAft>
                <a:spcPts val="0"/>
              </a:spcAft>
            </a:pPr>
            <a:endParaRPr lang="en-US" sz="2800" dirty="0">
              <a:ea typeface="Calibri"/>
              <a:cs typeface="Times New Roman"/>
            </a:endParaRPr>
          </a:p>
          <a:p>
            <a:pPr marL="342900" marR="0" lvl="0" indent="-342900">
              <a:lnSpc>
                <a:spcPct val="115000"/>
              </a:lnSpc>
              <a:spcBef>
                <a:spcPts val="0"/>
              </a:spcBef>
              <a:spcAft>
                <a:spcPts val="0"/>
              </a:spcAft>
              <a:buFont typeface="Symbol"/>
              <a:buChar char=""/>
            </a:pPr>
            <a:r>
              <a:rPr lang="en-US" sz="2800" dirty="0">
                <a:ea typeface="Calibri"/>
                <a:cs typeface="Times New Roman"/>
              </a:rPr>
              <a:t>A certificate from ASCLS region V will be offered to the winner of the poster presentation</a:t>
            </a:r>
          </a:p>
          <a:p>
            <a:pPr marL="342900" marR="0" lvl="0" indent="-342900">
              <a:lnSpc>
                <a:spcPct val="115000"/>
              </a:lnSpc>
              <a:spcBef>
                <a:spcPts val="0"/>
              </a:spcBef>
              <a:spcAft>
                <a:spcPts val="0"/>
              </a:spcAft>
              <a:buFont typeface="Symbol"/>
              <a:buChar char=""/>
            </a:pPr>
            <a:endParaRPr lang="en-US" sz="2800" dirty="0">
              <a:ea typeface="Calibri"/>
              <a:cs typeface="Times New Roman"/>
            </a:endParaRPr>
          </a:p>
          <a:p>
            <a:pPr marL="342900" marR="0" lvl="0" indent="-342900">
              <a:lnSpc>
                <a:spcPct val="115000"/>
              </a:lnSpc>
              <a:spcBef>
                <a:spcPts val="0"/>
              </a:spcBef>
              <a:spcAft>
                <a:spcPts val="0"/>
              </a:spcAft>
              <a:buFont typeface="Symbol"/>
              <a:buChar char=""/>
            </a:pPr>
            <a:r>
              <a:rPr lang="en-US" sz="2800" dirty="0">
                <a:ea typeface="Calibri"/>
                <a:cs typeface="Times New Roman"/>
              </a:rPr>
              <a:t>The winner will be featured in the ASCLS Leadership Academy Blog</a:t>
            </a:r>
          </a:p>
          <a:p>
            <a:pPr marL="342900" marR="0" lvl="0" indent="-342900">
              <a:lnSpc>
                <a:spcPct val="115000"/>
              </a:lnSpc>
              <a:spcBef>
                <a:spcPts val="0"/>
              </a:spcBef>
              <a:spcAft>
                <a:spcPts val="0"/>
              </a:spcAft>
              <a:buFont typeface="Symbol"/>
              <a:buChar char=""/>
            </a:pPr>
            <a:endParaRPr lang="en-US" sz="2800" dirty="0">
              <a:ea typeface="Calibri"/>
              <a:cs typeface="Times New Roman"/>
            </a:endParaRPr>
          </a:p>
          <a:p>
            <a:pPr marL="342900" marR="0" lvl="0" indent="-342900">
              <a:lnSpc>
                <a:spcPct val="115000"/>
              </a:lnSpc>
              <a:spcBef>
                <a:spcPts val="0"/>
              </a:spcBef>
              <a:spcAft>
                <a:spcPts val="1000"/>
              </a:spcAft>
              <a:buFont typeface="Symbol"/>
              <a:buChar char=""/>
            </a:pPr>
            <a:r>
              <a:rPr lang="en-US" sz="2800" dirty="0">
                <a:ea typeface="Calibri"/>
                <a:cs typeface="Times New Roman"/>
              </a:rPr>
              <a:t>The winner will receive a free registration to the 2017 ASCLS Region V meeting. </a:t>
            </a:r>
          </a:p>
          <a:p>
            <a:pPr marL="342900" marR="0" lvl="0" indent="-342900">
              <a:lnSpc>
                <a:spcPct val="115000"/>
              </a:lnSpc>
              <a:spcBef>
                <a:spcPts val="0"/>
              </a:spcBef>
              <a:spcAft>
                <a:spcPts val="1000"/>
              </a:spcAft>
              <a:buFont typeface="Symbol"/>
              <a:buChar char=""/>
            </a:pPr>
            <a:endParaRPr lang="en-US" dirty="0">
              <a:ea typeface="Calibri"/>
              <a:cs typeface="Times New Roman"/>
            </a:endParaRPr>
          </a:p>
        </p:txBody>
      </p:sp>
    </p:spTree>
    <p:extLst>
      <p:ext uri="{BB962C8B-B14F-4D97-AF65-F5344CB8AC3E}">
        <p14:creationId xmlns:p14="http://schemas.microsoft.com/office/powerpoint/2010/main" val="377251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Advantages and Disadvantages of the virtual poster competition </a:t>
            </a:r>
          </a:p>
        </p:txBody>
      </p:sp>
      <p:sp>
        <p:nvSpPr>
          <p:cNvPr id="3" name="Content Placeholder 2"/>
          <p:cNvSpPr>
            <a:spLocks noGrp="1"/>
          </p:cNvSpPr>
          <p:nvPr>
            <p:ph idx="1"/>
          </p:nvPr>
        </p:nvSpPr>
        <p:spPr>
          <a:xfrm>
            <a:off x="438150" y="2011680"/>
            <a:ext cx="9652000" cy="4217670"/>
          </a:xfrm>
        </p:spPr>
        <p:txBody>
          <a:bodyPr>
            <a:normAutofit/>
          </a:bodyPr>
          <a:lstStyle/>
          <a:p>
            <a:r>
              <a:rPr lang="en-US" sz="3200" dirty="0"/>
              <a:t>Larger amount of participants </a:t>
            </a:r>
          </a:p>
          <a:p>
            <a:endParaRPr lang="en-US" sz="3200" dirty="0"/>
          </a:p>
          <a:p>
            <a:r>
              <a:rPr lang="en-US" sz="3200" dirty="0"/>
              <a:t>Can reach a larger audience </a:t>
            </a:r>
          </a:p>
          <a:p>
            <a:endParaRPr lang="en-US" sz="3200" dirty="0"/>
          </a:p>
          <a:p>
            <a:r>
              <a:rPr lang="en-US" sz="3200" dirty="0"/>
              <a:t>Programs have different timelines </a:t>
            </a:r>
          </a:p>
          <a:p>
            <a:pPr marL="0" indent="0">
              <a:buNone/>
            </a:pPr>
            <a:endParaRPr lang="en-US" sz="3200" dirty="0"/>
          </a:p>
          <a:p>
            <a:r>
              <a:rPr lang="en-US" sz="3200" dirty="0"/>
              <a:t>Technical limitations </a:t>
            </a:r>
          </a:p>
          <a:p>
            <a:pPr marL="0" indent="0">
              <a:buNone/>
            </a:pPr>
            <a:endParaRPr lang="en-US" dirty="0"/>
          </a:p>
        </p:txBody>
      </p:sp>
    </p:spTree>
    <p:extLst>
      <p:ext uri="{BB962C8B-B14F-4D97-AF65-F5344CB8AC3E}">
        <p14:creationId xmlns:p14="http://schemas.microsoft.com/office/powerpoint/2010/main" val="103153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Improvements for next year </a:t>
            </a:r>
          </a:p>
        </p:txBody>
      </p:sp>
      <p:sp>
        <p:nvSpPr>
          <p:cNvPr id="3" name="Content Placeholder 2"/>
          <p:cNvSpPr>
            <a:spLocks noGrp="1"/>
          </p:cNvSpPr>
          <p:nvPr>
            <p:ph idx="1"/>
          </p:nvPr>
        </p:nvSpPr>
        <p:spPr>
          <a:xfrm>
            <a:off x="533400" y="1954530"/>
            <a:ext cx="9652000" cy="4331970"/>
          </a:xfrm>
        </p:spPr>
        <p:txBody>
          <a:bodyPr>
            <a:normAutofit/>
          </a:bodyPr>
          <a:lstStyle/>
          <a:p>
            <a:pPr marL="0" indent="0">
              <a:buNone/>
            </a:pPr>
            <a:endParaRPr lang="en-US" sz="3600" dirty="0"/>
          </a:p>
          <a:p>
            <a:r>
              <a:rPr lang="en-US" sz="3600" dirty="0"/>
              <a:t>Perhaps part of the competition can take place during the ASCLS region V symposium </a:t>
            </a:r>
          </a:p>
          <a:p>
            <a:pPr marL="0" indent="0">
              <a:buNone/>
            </a:pPr>
            <a:endParaRPr lang="en-US" sz="3600" dirty="0"/>
          </a:p>
          <a:p>
            <a:r>
              <a:rPr lang="en-US" sz="3600" dirty="0"/>
              <a:t>Voting during the symposium </a:t>
            </a:r>
          </a:p>
        </p:txBody>
      </p:sp>
    </p:spTree>
    <p:extLst>
      <p:ext uri="{BB962C8B-B14F-4D97-AF65-F5344CB8AC3E}">
        <p14:creationId xmlns:p14="http://schemas.microsoft.com/office/powerpoint/2010/main" val="74527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862" y="2800350"/>
            <a:ext cx="8534400" cy="1027319"/>
          </a:xfrm>
        </p:spPr>
        <p:txBody>
          <a:bodyPr/>
          <a:lstStyle/>
          <a:p>
            <a:r>
              <a:rPr lang="en-US" dirty="0"/>
              <a:t>Will you spread the word? </a:t>
            </a:r>
          </a:p>
        </p:txBody>
      </p:sp>
      <p:sp>
        <p:nvSpPr>
          <p:cNvPr id="3" name="Content Placeholder 2"/>
          <p:cNvSpPr>
            <a:spLocks noGrp="1"/>
          </p:cNvSpPr>
          <p:nvPr>
            <p:ph idx="1"/>
          </p:nvPr>
        </p:nvSpPr>
        <p:spPr>
          <a:xfrm>
            <a:off x="332980" y="514350"/>
            <a:ext cx="10220720" cy="2247900"/>
          </a:xfrm>
        </p:spPr>
        <p:txBody>
          <a:bodyPr/>
          <a:lstStyle/>
          <a:p>
            <a:r>
              <a:rPr lang="en-US" dirty="0"/>
              <a:t>MLS/MLT program directors please inform students of this opportunity </a:t>
            </a:r>
          </a:p>
          <a:p>
            <a:pPr marL="0" indent="0">
              <a:buNone/>
            </a:pPr>
            <a:endParaRPr lang="en-US" dirty="0"/>
          </a:p>
          <a:p>
            <a:r>
              <a:rPr lang="en-US" dirty="0"/>
              <a:t>This is open to anyone in the laboratory field so spread the word! </a:t>
            </a:r>
          </a:p>
        </p:txBody>
      </p:sp>
      <p:sp>
        <p:nvSpPr>
          <p:cNvPr id="4" name="TextBox 3"/>
          <p:cNvSpPr txBox="1"/>
          <p:nvPr/>
        </p:nvSpPr>
        <p:spPr>
          <a:xfrm>
            <a:off x="419100" y="4792869"/>
            <a:ext cx="9281037" cy="1384995"/>
          </a:xfrm>
          <a:prstGeom prst="rect">
            <a:avLst/>
          </a:prstGeom>
          <a:noFill/>
        </p:spPr>
        <p:txBody>
          <a:bodyPr wrap="square" rtlCol="0">
            <a:spAutoFit/>
          </a:bodyPr>
          <a:lstStyle/>
          <a:p>
            <a:r>
              <a:rPr lang="en-US" sz="2800" dirty="0"/>
              <a:t>Contact Rebecca with any questions or comments </a:t>
            </a:r>
          </a:p>
          <a:p>
            <a:r>
              <a:rPr lang="en-US" sz="2800" dirty="0"/>
              <a:t>701-893-5076 </a:t>
            </a:r>
          </a:p>
          <a:p>
            <a:r>
              <a:rPr lang="en-US" sz="2800" dirty="0"/>
              <a:t>Rebecca2ram@gmail.com</a:t>
            </a:r>
          </a:p>
        </p:txBody>
      </p:sp>
    </p:spTree>
    <p:extLst>
      <p:ext uri="{BB962C8B-B14F-4D97-AF65-F5344CB8AC3E}">
        <p14:creationId xmlns:p14="http://schemas.microsoft.com/office/powerpoint/2010/main" val="315382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a:t>
            </a:r>
          </a:p>
        </p:txBody>
      </p:sp>
      <p:sp>
        <p:nvSpPr>
          <p:cNvPr id="3" name="Text Placeholder 2"/>
          <p:cNvSpPr>
            <a:spLocks noGrp="1"/>
          </p:cNvSpPr>
          <p:nvPr>
            <p:ph type="body" idx="1"/>
          </p:nvPr>
        </p:nvSpPr>
        <p:spPr/>
        <p:txBody>
          <a:bodyPr>
            <a:normAutofit fontScale="92500"/>
          </a:bodyPr>
          <a:lstStyle/>
          <a:p>
            <a:r>
              <a:rPr lang="en-US" sz="2800" dirty="0"/>
              <a:t>How do we maintain this project for years to come</a:t>
            </a:r>
            <a:r>
              <a:rPr lang="en-US" dirty="0"/>
              <a:t>?</a:t>
            </a:r>
          </a:p>
        </p:txBody>
      </p:sp>
    </p:spTree>
    <p:extLst>
      <p:ext uri="{BB962C8B-B14F-4D97-AF65-F5344CB8AC3E}">
        <p14:creationId xmlns:p14="http://schemas.microsoft.com/office/powerpoint/2010/main" val="107735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412" y="2675466"/>
            <a:ext cx="8534400" cy="1507067"/>
          </a:xfrm>
        </p:spPr>
        <p:txBody>
          <a:bodyPr>
            <a:normAutofit/>
          </a:bodyPr>
          <a:lstStyle/>
          <a:p>
            <a:r>
              <a:rPr lang="en-US" sz="4400" dirty="0"/>
              <a:t>One-stop shop for laboratory professionals</a:t>
            </a:r>
          </a:p>
        </p:txBody>
      </p:sp>
    </p:spTree>
    <p:extLst>
      <p:ext uri="{BB962C8B-B14F-4D97-AF65-F5344CB8AC3E}">
        <p14:creationId xmlns:p14="http://schemas.microsoft.com/office/powerpoint/2010/main" val="428318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Blog Author</a:t>
            </a:r>
          </a:p>
        </p:txBody>
      </p:sp>
      <p:sp>
        <p:nvSpPr>
          <p:cNvPr id="3" name="Text Placeholder 2"/>
          <p:cNvSpPr>
            <a:spLocks noGrp="1"/>
          </p:cNvSpPr>
          <p:nvPr>
            <p:ph type="body" idx="1"/>
          </p:nvPr>
        </p:nvSpPr>
        <p:spPr/>
        <p:txBody>
          <a:bodyPr>
            <a:normAutofit/>
          </a:bodyPr>
          <a:lstStyle/>
          <a:p>
            <a:r>
              <a:rPr lang="en-US" sz="2800" dirty="0"/>
              <a:t>Position Summary</a:t>
            </a:r>
          </a:p>
        </p:txBody>
      </p:sp>
    </p:spTree>
    <p:extLst>
      <p:ext uri="{BB962C8B-B14F-4D97-AF65-F5344CB8AC3E}">
        <p14:creationId xmlns:p14="http://schemas.microsoft.com/office/powerpoint/2010/main" val="389782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520" y="337930"/>
            <a:ext cx="10548730" cy="5632311"/>
          </a:xfrm>
          <a:prstGeom prst="rect">
            <a:avLst/>
          </a:prstGeom>
          <a:noFill/>
        </p:spPr>
        <p:txBody>
          <a:bodyPr wrap="square" rtlCol="0">
            <a:spAutoFit/>
          </a:bodyPr>
          <a:lstStyle/>
          <a:p>
            <a:r>
              <a:rPr lang="en-US" sz="2400" b="1" dirty="0"/>
              <a:t>Term</a:t>
            </a:r>
          </a:p>
          <a:p>
            <a:r>
              <a:rPr lang="en-US" sz="2400" dirty="0"/>
              <a:t>	Indefinite; until individual resigns post, fails to fulfill the responsibilities of the position, or qualifications are no longer met, as determined by the Region V Director.</a:t>
            </a:r>
          </a:p>
          <a:p>
            <a:endParaRPr lang="en-US" sz="2400" b="1" dirty="0"/>
          </a:p>
          <a:p>
            <a:r>
              <a:rPr lang="en-US" sz="2400" b="1" dirty="0"/>
              <a:t>Responsible To</a:t>
            </a:r>
          </a:p>
          <a:p>
            <a:r>
              <a:rPr lang="en-US" sz="2400" b="1" dirty="0"/>
              <a:t>	</a:t>
            </a:r>
            <a:r>
              <a:rPr lang="en-US" sz="2400" dirty="0"/>
              <a:t>Region V Director</a:t>
            </a:r>
          </a:p>
          <a:p>
            <a:endParaRPr lang="en-US" sz="2400" b="1" dirty="0"/>
          </a:p>
          <a:p>
            <a:r>
              <a:rPr lang="en-US" sz="2400" b="1" dirty="0"/>
              <a:t>Eligibility</a:t>
            </a:r>
          </a:p>
          <a:p>
            <a:pPr marL="800100" lvl="1" indent="-342900">
              <a:buAutoNum type="arabicPeriod"/>
            </a:pPr>
            <a:r>
              <a:rPr lang="en-US" sz="2400" dirty="0"/>
              <a:t>Current ASCLS membership, all membership levels eligible</a:t>
            </a:r>
          </a:p>
          <a:p>
            <a:pPr marL="800100" lvl="1" indent="-342900">
              <a:buAutoNum type="arabicPeriod"/>
            </a:pPr>
            <a:r>
              <a:rPr lang="en-US" sz="2400" dirty="0"/>
              <a:t>Member of one the Region V state societies: MN, ND, SD, or WI</a:t>
            </a:r>
          </a:p>
          <a:p>
            <a:endParaRPr lang="en-US" sz="2400" b="1" dirty="0"/>
          </a:p>
          <a:p>
            <a:r>
              <a:rPr lang="en-US" sz="2400" b="1" dirty="0"/>
              <a:t>Application</a:t>
            </a:r>
          </a:p>
          <a:p>
            <a:r>
              <a:rPr lang="en-US" sz="2400" dirty="0"/>
              <a:t>	By nomination, either self-nomination or peer nomination to the nominations committee. No formal application required.</a:t>
            </a:r>
          </a:p>
        </p:txBody>
      </p:sp>
    </p:spTree>
    <p:extLst>
      <p:ext uri="{BB962C8B-B14F-4D97-AF65-F5344CB8AC3E}">
        <p14:creationId xmlns:p14="http://schemas.microsoft.com/office/powerpoint/2010/main" val="294486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383" y="685800"/>
            <a:ext cx="10183467" cy="5909310"/>
          </a:xfrm>
          <a:prstGeom prst="rect">
            <a:avLst/>
          </a:prstGeom>
          <a:noFill/>
        </p:spPr>
        <p:txBody>
          <a:bodyPr wrap="square" rtlCol="0">
            <a:spAutoFit/>
          </a:bodyPr>
          <a:lstStyle/>
          <a:p>
            <a:r>
              <a:rPr lang="en-US" sz="2400" b="1" dirty="0"/>
              <a:t>Duties and Responsibilities</a:t>
            </a:r>
          </a:p>
          <a:p>
            <a:pPr lvl="1"/>
            <a:r>
              <a:rPr lang="en-US" sz="2400" dirty="0"/>
              <a:t>Each Blog Author is required to:</a:t>
            </a:r>
          </a:p>
          <a:p>
            <a:pPr lvl="1"/>
            <a:r>
              <a:rPr lang="en-US" sz="2400" dirty="0"/>
              <a:t> </a:t>
            </a:r>
          </a:p>
          <a:p>
            <a:pPr marL="742950" lvl="1" indent="-285750">
              <a:buFont typeface="Arial" panose="020B0604020202020204" pitchFamily="34" charset="0"/>
              <a:buChar char="•"/>
            </a:pPr>
            <a:r>
              <a:rPr lang="en-US" sz="2400" dirty="0"/>
              <a:t>Post a minimum of one post per week to blog.</a:t>
            </a:r>
            <a:br>
              <a:rPr lang="en-US" sz="2400" dirty="0"/>
            </a:br>
            <a:endParaRPr lang="en-US" sz="2400" dirty="0"/>
          </a:p>
          <a:p>
            <a:pPr marL="742950" lvl="1" indent="-285750">
              <a:buFont typeface="Arial" panose="020B0604020202020204" pitchFamily="34" charset="0"/>
              <a:buChar char="•"/>
            </a:pPr>
            <a:r>
              <a:rPr lang="en-US" sz="2400" dirty="0"/>
              <a:t>Publish posts with appropriate content, including:</a:t>
            </a:r>
          </a:p>
          <a:p>
            <a:pPr marL="1200150" lvl="2" indent="-285750">
              <a:buFont typeface="Arial" panose="020B0604020202020204" pitchFamily="34" charset="0"/>
              <a:buChar char="•"/>
            </a:pPr>
            <a:r>
              <a:rPr lang="en-US" sz="2400" dirty="0"/>
              <a:t>Laboratory science, healthcare, or professional development related topics </a:t>
            </a:r>
          </a:p>
          <a:p>
            <a:pPr marL="1200150" lvl="2" indent="-285750">
              <a:buFont typeface="Arial" panose="020B0604020202020204" pitchFamily="34" charset="0"/>
              <a:buChar char="•"/>
            </a:pPr>
            <a:r>
              <a:rPr lang="en-US" sz="2400" dirty="0"/>
              <a:t>ASCLS-related activities, such as sponsored events, government affairs, or continuing education opportunities</a:t>
            </a:r>
          </a:p>
          <a:p>
            <a:pPr marL="1200150" lvl="2"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Abide by the bylaws set forth by ASCLS regarding proper use of social media sites.</a:t>
            </a:r>
          </a:p>
          <a:p>
            <a:pPr lvl="1"/>
            <a:r>
              <a:rPr lang="en-US" sz="2400" i="1" dirty="0"/>
              <a:t>		Refer to “Social Media Policy.” American Society for Clinical Laboratory Science.</a:t>
            </a:r>
          </a:p>
          <a:p>
            <a:endParaRPr lang="en-US" dirty="0"/>
          </a:p>
        </p:txBody>
      </p:sp>
    </p:spTree>
    <p:extLst>
      <p:ext uri="{BB962C8B-B14F-4D97-AF65-F5344CB8AC3E}">
        <p14:creationId xmlns:p14="http://schemas.microsoft.com/office/powerpoint/2010/main" val="146896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806116"/>
          </a:xfrm>
        </p:spPr>
        <p:txBody>
          <a:bodyPr/>
          <a:lstStyle/>
          <a:p>
            <a:r>
              <a:rPr lang="en-US" dirty="0"/>
              <a:t>Estimated COSTS</a:t>
            </a:r>
          </a:p>
        </p:txBody>
      </p:sp>
      <p:graphicFrame>
        <p:nvGraphicFramePr>
          <p:cNvPr id="5" name="Diagram 4"/>
          <p:cNvGraphicFramePr/>
          <p:nvPr>
            <p:extLst>
              <p:ext uri="{D42A27DB-BD31-4B8C-83A1-F6EECF244321}">
                <p14:modId xmlns:p14="http://schemas.microsoft.com/office/powerpoint/2010/main" val="547711602"/>
              </p:ext>
            </p:extLst>
          </p:nvPr>
        </p:nvGraphicFramePr>
        <p:xfrm>
          <a:off x="684212" y="2464904"/>
          <a:ext cx="8535988" cy="3529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841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581150"/>
            <a:ext cx="7620000" cy="3416320"/>
          </a:xfrm>
          <a:prstGeom prst="rect">
            <a:avLst/>
          </a:prstGeom>
          <a:noFill/>
        </p:spPr>
        <p:txBody>
          <a:bodyPr wrap="square" rtlCol="0">
            <a:spAutoFit/>
          </a:bodyPr>
          <a:lstStyle/>
          <a:p>
            <a:pPr algn="ctr"/>
            <a:r>
              <a:rPr lang="en-US" sz="7200" b="1" dirty="0"/>
              <a:t>QUESTIONS?</a:t>
            </a:r>
          </a:p>
          <a:p>
            <a:pPr algn="ctr"/>
            <a:endParaRPr lang="en-US" sz="7200" b="1" dirty="0"/>
          </a:p>
          <a:p>
            <a:pPr algn="ctr"/>
            <a:r>
              <a:rPr lang="en-US" sz="7200" b="1" dirty="0"/>
              <a:t>SUGGESTIONS?</a:t>
            </a:r>
          </a:p>
        </p:txBody>
      </p:sp>
    </p:spTree>
    <p:extLst>
      <p:ext uri="{BB962C8B-B14F-4D97-AF65-F5344CB8AC3E}">
        <p14:creationId xmlns:p14="http://schemas.microsoft.com/office/powerpoint/2010/main" val="33522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ln>
            <a:noFill/>
          </a:ln>
          <a:effectLst/>
        </p:spPr>
      </p:sp>
      <p:cxnSp>
        <p:nvCxnSpPr>
          <p:cNvPr id="24" name="Straight Connector 2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9" name="Rectangle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31186" y="4818211"/>
            <a:ext cx="3594075" cy="1176866"/>
          </a:xfrm>
        </p:spPr>
        <p:txBody>
          <a:bodyPr vert="horz" lIns="91440" tIns="45720" rIns="91440" bIns="45720" rtlCol="0" anchor="b">
            <a:normAutofit/>
          </a:bodyPr>
          <a:lstStyle/>
          <a:p>
            <a:r>
              <a:rPr lang="en-US" sz="4800" dirty="0"/>
              <a:t>Thank you</a:t>
            </a:r>
          </a:p>
        </p:txBody>
      </p:sp>
      <p:pic>
        <p:nvPicPr>
          <p:cNvPr id="21" name="Picture Placeholder 20"/>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14" b="14"/>
          <a:stretch/>
        </p:blipFill>
        <p:spPr>
          <a:prstGeom prst="rect">
            <a:avLst/>
          </a:prstGeom>
        </p:spPr>
      </p:pic>
      <p:grpSp>
        <p:nvGrpSpPr>
          <p:cNvPr id="31" name="Group 30"/>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111344" y="9144"/>
            <a:ext cx="6080656" cy="6163733"/>
            <a:chOff x="6108170" y="8467"/>
            <a:chExt cx="6080656" cy="6163733"/>
          </a:xfrm>
        </p:grpSpPr>
        <p:cxnSp>
          <p:nvCxnSpPr>
            <p:cNvPr id="32" name="Straight Connector 3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5772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OUR Vision</a:t>
            </a:r>
          </a:p>
        </p:txBody>
      </p:sp>
      <p:sp>
        <p:nvSpPr>
          <p:cNvPr id="3" name="Content Placeholder 2"/>
          <p:cNvSpPr>
            <a:spLocks noGrp="1"/>
          </p:cNvSpPr>
          <p:nvPr>
            <p:ph idx="1"/>
          </p:nvPr>
        </p:nvSpPr>
        <p:spPr>
          <a:xfrm>
            <a:off x="684212" y="1562100"/>
            <a:ext cx="9712118" cy="3801532"/>
          </a:xfrm>
        </p:spPr>
        <p:txBody>
          <a:bodyPr>
            <a:normAutofit lnSpcReduction="10000"/>
          </a:bodyPr>
          <a:lstStyle/>
          <a:p>
            <a:pPr marL="0" indent="0">
              <a:buNone/>
            </a:pPr>
            <a:r>
              <a:rPr lang="en-US" i="1" dirty="0"/>
              <a:t>	To promote the laboratory profession and the ASCLS organization by creating a blog that will not only contain articles about issues that affect clinical laboratory scientists, but also several small projects that members can take advantage of. This blog will also be created so as future leadership academy individuals can take advantage and utilize this blog for their purposes. The vision is to use the blog as a social media outlet to reach members and non-members so as to increase retention rates of current members and to entice new members to join.</a:t>
            </a:r>
          </a:p>
        </p:txBody>
      </p:sp>
    </p:spTree>
    <p:extLst>
      <p:ext uri="{BB962C8B-B14F-4D97-AF65-F5344CB8AC3E}">
        <p14:creationId xmlns:p14="http://schemas.microsoft.com/office/powerpoint/2010/main" val="52307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The Blog</a:t>
            </a:r>
          </a:p>
        </p:txBody>
      </p:sp>
      <p:sp>
        <p:nvSpPr>
          <p:cNvPr id="3" name="Subtitle 2"/>
          <p:cNvSpPr>
            <a:spLocks noGrp="1"/>
          </p:cNvSpPr>
          <p:nvPr>
            <p:ph type="body" idx="1"/>
          </p:nvPr>
        </p:nvSpPr>
        <p:spPr/>
        <p:txBody>
          <a:bodyPr>
            <a:normAutofit fontScale="85000" lnSpcReduction="20000"/>
          </a:bodyPr>
          <a:lstStyle/>
          <a:p>
            <a:r>
              <a:rPr lang="en-US" sz="6000" dirty="0"/>
              <a:t>“Living the Lab Life”</a:t>
            </a:r>
          </a:p>
        </p:txBody>
      </p:sp>
    </p:spTree>
    <p:extLst>
      <p:ext uri="{BB962C8B-B14F-4D97-AF65-F5344CB8AC3E}">
        <p14:creationId xmlns:p14="http://schemas.microsoft.com/office/powerpoint/2010/main" val="178654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572</TotalTime>
  <Words>1814</Words>
  <Application>Microsoft Office PowerPoint</Application>
  <PresentationFormat>Widescreen</PresentationFormat>
  <Paragraphs>375</Paragraphs>
  <Slides>75</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Arial</vt:lpstr>
      <vt:lpstr>Calibri</vt:lpstr>
      <vt:lpstr>Symbol</vt:lpstr>
      <vt:lpstr>Times New Roman</vt:lpstr>
      <vt:lpstr>Trebuchet MS</vt:lpstr>
      <vt:lpstr>TrebuchetMS</vt:lpstr>
      <vt:lpstr>Wingdings</vt:lpstr>
      <vt:lpstr>Wingdings 2</vt:lpstr>
      <vt:lpstr>Wingdings 3</vt:lpstr>
      <vt:lpstr>Opulent</vt:lpstr>
      <vt:lpstr>“LIVING THE LAB LIFE” A BLOG FOR ASCLS REGION V </vt:lpstr>
      <vt:lpstr>BACKGROUND ON LEADERSHIP ACADEMY</vt:lpstr>
      <vt:lpstr>BACKGROUND ON LEADERSHIP ACADEMY</vt:lpstr>
      <vt:lpstr>OUR Leadership ACADEMY STORY</vt:lpstr>
      <vt:lpstr>Our mission</vt:lpstr>
      <vt:lpstr>OUR ORIGINAL IDEAS…</vt:lpstr>
      <vt:lpstr>One-stop shop for laboratory professionals</vt:lpstr>
      <vt:lpstr>OUR Vision</vt:lpstr>
      <vt:lpstr>The Blog</vt:lpstr>
      <vt:lpstr>Why create a blog?</vt:lpstr>
      <vt:lpstr>PowerPoint Presentation</vt:lpstr>
      <vt:lpstr>Region V Homepage→   “Living the Lab Life”</vt:lpstr>
      <vt:lpstr>PowerPoint Presentation</vt:lpstr>
      <vt:lpstr>Blog Format</vt:lpstr>
      <vt:lpstr>Sidebar</vt:lpstr>
      <vt:lpstr>Blog Post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Weebly Features</vt:lpstr>
      <vt:lpstr>PowerPoint Presentation</vt:lpstr>
      <vt:lpstr>PowerPoint Presentation</vt:lpstr>
      <vt:lpstr>POTENTIAL Discussion Topics</vt:lpstr>
      <vt:lpstr>Potential Topics…</vt:lpstr>
      <vt:lpstr>ASCLS Activities</vt:lpstr>
      <vt:lpstr>PowerPoint Presentation</vt:lpstr>
      <vt:lpstr>PowerPoint Presentation</vt:lpstr>
      <vt:lpstr>Leadership Academy mini-projects</vt:lpstr>
      <vt:lpstr>Mini Projects </vt:lpstr>
      <vt:lpstr>Emma- Educational Material for elementary grade children</vt:lpstr>
      <vt:lpstr>Elementary students</vt:lpstr>
      <vt:lpstr>Emma- Educational Material for elementary grade children</vt:lpstr>
      <vt:lpstr>What does aunt emma do?</vt:lpstr>
      <vt:lpstr>Germs/bacteria</vt:lpstr>
      <vt:lpstr>bacteria</vt:lpstr>
      <vt:lpstr>Materials</vt:lpstr>
      <vt:lpstr>Streaking an agar</vt:lpstr>
      <vt:lpstr>strep</vt:lpstr>
      <vt:lpstr>Strep kit</vt:lpstr>
      <vt:lpstr>handwashing</vt:lpstr>
      <vt:lpstr>Got younger kids at home?</vt:lpstr>
      <vt:lpstr>Kelley: Brochures</vt:lpstr>
      <vt:lpstr>Kelley: Brochures</vt:lpstr>
      <vt:lpstr>Kelley: Brochures</vt:lpstr>
      <vt:lpstr>PowerPoint Presentation</vt:lpstr>
      <vt:lpstr>Tentative schedule</vt:lpstr>
      <vt:lpstr>Rebecca :The Poster VIRTUAL Competition </vt:lpstr>
      <vt:lpstr>Rebecca :The Poster Competition </vt:lpstr>
      <vt:lpstr>Eligibility </vt:lpstr>
      <vt:lpstr>Poster Requirements </vt:lpstr>
      <vt:lpstr>Poster Requirements cont’d </vt:lpstr>
      <vt:lpstr>Poster Requirements cont’d </vt:lpstr>
      <vt:lpstr>Submission of the poster and Voting  </vt:lpstr>
      <vt:lpstr>Criteria for screening Virtual posters before posting them to the ASCLS Region V Leadership academy Blog.</vt:lpstr>
      <vt:lpstr>PowerPoint Presentation</vt:lpstr>
      <vt:lpstr>PowerPoint Presentation</vt:lpstr>
      <vt:lpstr>PowerPoint Presentation</vt:lpstr>
      <vt:lpstr>Winner will be announced March 25th !</vt:lpstr>
      <vt:lpstr>Advantages and Disadvantages of the virtual poster competition </vt:lpstr>
      <vt:lpstr>Improvements for next year </vt:lpstr>
      <vt:lpstr>Will you spread the word? </vt:lpstr>
      <vt:lpstr>sustainability</vt:lpstr>
      <vt:lpstr>Blog Author</vt:lpstr>
      <vt:lpstr>PowerPoint Presentation</vt:lpstr>
      <vt:lpstr>PowerPoint Presentation</vt:lpstr>
      <vt:lpstr>Estimated COSTS</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Blog</dc:title>
  <dc:creator>Kelley</dc:creator>
  <cp:lastModifiedBy>Emma Miller</cp:lastModifiedBy>
  <cp:revision>201</cp:revision>
  <dcterms:created xsi:type="dcterms:W3CDTF">2016-09-18T20:26:09Z</dcterms:created>
  <dcterms:modified xsi:type="dcterms:W3CDTF">2016-10-08T16:37:06Z</dcterms:modified>
</cp:coreProperties>
</file>